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82" r:id="rId3"/>
    <p:sldId id="28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8" r:id="rId18"/>
    <p:sldId id="272" r:id="rId19"/>
    <p:sldId id="273" r:id="rId20"/>
    <p:sldId id="274" r:id="rId21"/>
    <p:sldId id="277" r:id="rId22"/>
    <p:sldId id="275" r:id="rId23"/>
    <p:sldId id="276" r:id="rId24"/>
    <p:sldId id="279" r:id="rId25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24AB5-32EC-41F6-8147-4CEC8A254560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4F108-5944-4FF3-8494-9274E1A92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255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593D-8868-472A-AA9F-D1D4F8819646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2C5-2E53-46DD-BDD5-99CD191EC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275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593D-8868-472A-AA9F-D1D4F8819646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2C5-2E53-46DD-BDD5-99CD191EC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502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593D-8868-472A-AA9F-D1D4F8819646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2C5-2E53-46DD-BDD5-99CD191EC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553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593D-8868-472A-AA9F-D1D4F8819646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2C5-2E53-46DD-BDD5-99CD191EC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62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593D-8868-472A-AA9F-D1D4F8819646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2C5-2E53-46DD-BDD5-99CD191EC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421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593D-8868-472A-AA9F-D1D4F8819646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2C5-2E53-46DD-BDD5-99CD191EC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01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593D-8868-472A-AA9F-D1D4F8819646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2C5-2E53-46DD-BDD5-99CD191EC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0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593D-8868-472A-AA9F-D1D4F8819646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2C5-2E53-46DD-BDD5-99CD191EC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834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593D-8868-472A-AA9F-D1D4F8819646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2C5-2E53-46DD-BDD5-99CD191EC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183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593D-8868-472A-AA9F-D1D4F8819646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2C5-2E53-46DD-BDD5-99CD191EC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97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593D-8868-472A-AA9F-D1D4F8819646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2C5-2E53-46DD-BDD5-99CD191EC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27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9593D-8868-472A-AA9F-D1D4F8819646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F22C5-2E53-46DD-BDD5-99CD191EC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953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Conditionals Lecture 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Dorothy </a:t>
            </a:r>
            <a:r>
              <a:rPr lang="en-GB" dirty="0" err="1" smtClean="0"/>
              <a:t>Edgington</a:t>
            </a:r>
            <a:endParaRPr lang="en-GB" dirty="0" smtClean="0"/>
          </a:p>
          <a:p>
            <a:r>
              <a:rPr lang="en-GB" dirty="0" smtClean="0"/>
              <a:t>Paris June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3329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Truth conditions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dominant tradition in the philosophy of language is to explain meaning in terms of truth conditions. We have devices for building a complex sentence out of one or more simpler sentences. One-place sentence operators include: it is not the case that/possible that/probable that/surprising that/known that.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929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Two-place sentence operators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Let A be ‘Ann went to Paris’. Let B be ‘Bob went to Paris. We can form sentences</a:t>
            </a:r>
          </a:p>
          <a:p>
            <a:r>
              <a:rPr lang="en-GB" dirty="0" smtClean="0"/>
              <a:t>A and B; A or B; if A, B; A before B; A because B; if it had been the case that A, it would have been the case that B.</a:t>
            </a:r>
          </a:p>
          <a:p>
            <a:pPr marL="0" indent="0">
              <a:buNone/>
            </a:pPr>
            <a:r>
              <a:rPr lang="en-GB" dirty="0" smtClean="0"/>
              <a:t>According to the dominant tradition, we need to explain how the truth-conditions of the whole depend in a systematic way of the truth conditions of the contained sentences.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212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Truth-functionality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Ground-level logic deals with the operators which have the peculiarly simple property that the truth value(s) of the contained sentence(s) determine the truth value of the resultant sentence: not; or; and; ?if?—this last being controversial. Write these as ¬A, A</a:t>
            </a:r>
            <a:r>
              <a:rPr lang="en-GB" dirty="0" smtClean="0">
                <a:sym typeface="Symbol"/>
              </a:rPr>
              <a:t>B, A&amp;B, AB.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6348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Truth table for ‘If A</a:t>
            </a:r>
            <a:r>
              <a:rPr lang="en-GB" dirty="0" smtClean="0"/>
              <a:t>, B</a:t>
            </a:r>
            <a:r>
              <a:rPr lang="en-GB" dirty="0" smtClean="0"/>
              <a:t>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	A	B	A</a:t>
            </a:r>
            <a:r>
              <a:rPr lang="en-GB" dirty="0">
                <a:sym typeface="Symbol"/>
              </a:rPr>
              <a:t></a:t>
            </a:r>
            <a:r>
              <a:rPr lang="en-GB" dirty="0" smtClean="0"/>
              <a:t>B		¬A</a:t>
            </a:r>
            <a:r>
              <a:rPr lang="en-GB" dirty="0" smtClean="0">
                <a:sym typeface="Symbol"/>
              </a:rPr>
              <a:t>B		A¬B</a:t>
            </a:r>
            <a:endParaRPr lang="en-GB" dirty="0"/>
          </a:p>
          <a:p>
            <a:r>
              <a:rPr lang="en-GB" dirty="0"/>
              <a:t>1.	T	T	   </a:t>
            </a:r>
            <a:r>
              <a:rPr lang="en-GB" dirty="0" smtClean="0"/>
              <a:t>T		     T		   F</a:t>
            </a:r>
            <a:endParaRPr lang="en-GB" dirty="0"/>
          </a:p>
          <a:p>
            <a:r>
              <a:rPr lang="en-GB" dirty="0"/>
              <a:t>2.	T	F	   </a:t>
            </a:r>
            <a:r>
              <a:rPr lang="en-GB" dirty="0" smtClean="0"/>
              <a:t>F		     T		   T 	</a:t>
            </a:r>
          </a:p>
          <a:p>
            <a:r>
              <a:rPr lang="en-GB" dirty="0" smtClean="0"/>
              <a:t>3</a:t>
            </a:r>
            <a:r>
              <a:rPr lang="en-GB" dirty="0"/>
              <a:t>.	F	T	   </a:t>
            </a:r>
            <a:r>
              <a:rPr lang="en-GB" dirty="0" smtClean="0"/>
              <a:t>T		     T		   T</a:t>
            </a:r>
            <a:endParaRPr lang="en-GB" dirty="0"/>
          </a:p>
          <a:p>
            <a:r>
              <a:rPr lang="en-GB" dirty="0"/>
              <a:t>4.	F	F	   </a:t>
            </a:r>
            <a:r>
              <a:rPr lang="en-GB" dirty="0" smtClean="0"/>
              <a:t>T		     F		   T</a:t>
            </a:r>
          </a:p>
          <a:p>
            <a:endParaRPr lang="en-GB" dirty="0"/>
          </a:p>
          <a:p>
            <a:r>
              <a:rPr lang="en-GB" dirty="0" smtClean="0"/>
              <a:t>A</a:t>
            </a:r>
            <a:r>
              <a:rPr lang="en-GB" dirty="0" smtClean="0">
                <a:sym typeface="Symbol"/>
              </a:rPr>
              <a:t>B = ¬A or B = ¬(A&amp;¬B)</a:t>
            </a:r>
          </a:p>
          <a:p>
            <a:r>
              <a:rPr lang="en-GB" dirty="0" smtClean="0">
                <a:sym typeface="Symbol"/>
              </a:rPr>
              <a:t>¬(A&amp;B) = A¬B</a:t>
            </a:r>
          </a:p>
          <a:p>
            <a:r>
              <a:rPr lang="en-GB" dirty="0" smtClean="0">
                <a:sym typeface="Symbol"/>
              </a:rPr>
              <a:t>A or B = ¬AB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229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Non-truth-functional truth conditions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	A	B	A</a:t>
            </a:r>
            <a:r>
              <a:rPr lang="en-GB" dirty="0" smtClean="0">
                <a:sym typeface="Symbol"/>
              </a:rPr>
              <a:t></a:t>
            </a:r>
            <a:r>
              <a:rPr lang="en-GB" dirty="0" smtClean="0"/>
              <a:t>B		A</a:t>
            </a:r>
            <a:r>
              <a:rPr lang="en-GB" dirty="0" smtClean="0">
                <a:sym typeface="Wingdings" panose="05000000000000000000" pitchFamily="2" charset="2"/>
              </a:rPr>
              <a:t>B</a:t>
            </a:r>
            <a:endParaRPr lang="en-GB" dirty="0" smtClean="0"/>
          </a:p>
          <a:p>
            <a:r>
              <a:rPr lang="en-GB" dirty="0" smtClean="0"/>
              <a:t>1.	T	T	   T  		T [? T or F]</a:t>
            </a:r>
          </a:p>
          <a:p>
            <a:r>
              <a:rPr lang="en-GB" dirty="0" smtClean="0"/>
              <a:t>2.	T	F	   F  		F [?? T or F]</a:t>
            </a:r>
          </a:p>
          <a:p>
            <a:r>
              <a:rPr lang="en-GB" dirty="0" smtClean="0"/>
              <a:t>3.	F	T	   T 		T or F</a:t>
            </a:r>
          </a:p>
          <a:p>
            <a:r>
              <a:rPr lang="en-GB" dirty="0" smtClean="0"/>
              <a:t>4.	F	F	   T 		T or F</a:t>
            </a:r>
          </a:p>
          <a:p>
            <a:r>
              <a:rPr lang="en-GB" dirty="0" smtClean="0"/>
              <a:t>NB this is not a theory, but the upshot of some theory about what makes a conditional true, which is non-truth-functional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985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</a:t>
            </a:r>
            <a:r>
              <a:rPr lang="en-GB" dirty="0" err="1" smtClean="0"/>
              <a:t>Stalnaker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‘Consider a possible world in which A is true and otherwise differs minimally [if at all] from the actual world. ‘If A, B’ is true (false) if B is true (false) in that possible world.</a:t>
            </a:r>
          </a:p>
          <a:p>
            <a:r>
              <a:rPr lang="en-GB" dirty="0" err="1" smtClean="0"/>
              <a:t>i.e</a:t>
            </a:r>
            <a:r>
              <a:rPr lang="en-GB" dirty="0" smtClean="0"/>
              <a:t> 6 possibilities, not 4 or 8, for </a:t>
            </a:r>
            <a:r>
              <a:rPr lang="en-GB" dirty="0" err="1" smtClean="0"/>
              <a:t>Stalnaker</a:t>
            </a:r>
            <a:r>
              <a:rPr lang="en-GB" dirty="0" smtClean="0"/>
              <a:t>. (See previous slide)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957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Arguments for truth-functionality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1. The inferences from (A or B) to (if not A, B), and from not(A&amp;B) to (if A, not B) can seem very compelling. They are valid truth-functionally, but invalid non-truth-functionally</a:t>
            </a:r>
          </a:p>
          <a:p>
            <a:r>
              <a:rPr lang="en-GB" dirty="0" smtClean="0"/>
              <a:t>2. Conditional proof: from premises X, Y it follows that Z. So, from premise X it follows that if Y, Z. Now from premises ¬(A&amp;B), A it follows that B. So, from premise ¬(A&amp;B) it follows that if A, B. Valid only on the truth-functional reading.</a:t>
            </a:r>
          </a:p>
        </p:txBody>
      </p:sp>
    </p:spTree>
    <p:extLst>
      <p:ext uri="{BB962C8B-B14F-4D97-AF65-F5344CB8AC3E}">
        <p14:creationId xmlns:p14="http://schemas.microsoft.com/office/powerpoint/2010/main" val="1582194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Minimal non-truth-functionality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	B	A</a:t>
            </a:r>
            <a:r>
              <a:rPr lang="en-GB" dirty="0" smtClean="0">
                <a:sym typeface="Wingdings" panose="05000000000000000000" pitchFamily="2" charset="2"/>
              </a:rPr>
              <a:t>B		¬AB	A¬B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T    </a:t>
            </a:r>
            <a:r>
              <a:rPr lang="en-GB" dirty="0" err="1" smtClean="0">
                <a:sym typeface="Wingdings" panose="05000000000000000000" pitchFamily="2" charset="2"/>
              </a:rPr>
              <a:t>T</a:t>
            </a:r>
            <a:r>
              <a:rPr lang="en-GB" dirty="0">
                <a:sym typeface="Wingdings" panose="05000000000000000000" pitchFamily="2" charset="2"/>
              </a:rPr>
              <a:t>	</a:t>
            </a:r>
            <a:r>
              <a:rPr lang="en-GB" dirty="0" smtClean="0">
                <a:sym typeface="Wingdings" panose="05000000000000000000" pitchFamily="2" charset="2"/>
              </a:rPr>
              <a:t>    T		     T/F	    F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T	F	    F		     T/F	    T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F	T	    T/F		      T		    T/F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F	F	    T/F		      F		    T/F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4707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Arguments against truth-functionality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1. Notoriously, all conditionals with false antecedents are true! And all conditionals with true consequents are true. But I am surely not inconsistent when I believe the Republicans won’t win, but reject the claim that if they win they will double income tax. And I can consistently believe that Sue is lecturing just now, while rejecting the thought that if she had a heart attack today, she is lecturing just now.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8549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absurdities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‘proof’ of the existence of God:</a:t>
            </a:r>
          </a:p>
          <a:p>
            <a:r>
              <a:rPr lang="en-GB" dirty="0" smtClean="0"/>
              <a:t>If God does not exist, then it is not the case that if I pray my prayers will be answered.</a:t>
            </a:r>
          </a:p>
          <a:p>
            <a:r>
              <a:rPr lang="en-GB" dirty="0" smtClean="0"/>
              <a:t>I do not pray.</a:t>
            </a:r>
          </a:p>
          <a:p>
            <a:r>
              <a:rPr lang="en-GB" dirty="0" smtClean="0"/>
              <a:t>Therefore God exists.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6185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4 lectures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When is a conditional true?</a:t>
            </a:r>
          </a:p>
          <a:p>
            <a:r>
              <a:rPr lang="en-GB" dirty="0" smtClean="0"/>
              <a:t>2. When is a conditional probable?</a:t>
            </a:r>
          </a:p>
          <a:p>
            <a:r>
              <a:rPr lang="en-GB" dirty="0" smtClean="0"/>
              <a:t>3. Counterfactual/subjunctive conditionals</a:t>
            </a:r>
          </a:p>
          <a:p>
            <a:r>
              <a:rPr lang="en-GB" dirty="0" smtClean="0"/>
              <a:t>4. Embedded conditionals, uncertainty and indeterminacy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869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Switches Paradox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If (A&amp;B) then C; therefore, either (if A then C) or (if B then C)</a:t>
            </a:r>
          </a:p>
          <a:p>
            <a:r>
              <a:rPr lang="en-GB" dirty="0" smtClean="0"/>
              <a:t>If you press switch A and you press switch B, the light will go on. Therefore, either, if you press A the light will go on, or, if you press B the light will go on.</a:t>
            </a:r>
          </a:p>
          <a:p>
            <a:r>
              <a:rPr lang="en-GB" dirty="0" smtClean="0"/>
              <a:t>If it’s a triangle and its </a:t>
            </a:r>
            <a:r>
              <a:rPr lang="en-GB" dirty="0" err="1" smtClean="0"/>
              <a:t>equi</a:t>
            </a:r>
            <a:r>
              <a:rPr lang="en-GB" dirty="0" smtClean="0"/>
              <a:t>-angular, then it’s equilateral. Therefore, either, if it’s a triangle it’s equilateral, or, if it’s </a:t>
            </a:r>
            <a:r>
              <a:rPr lang="en-GB" dirty="0" err="1" smtClean="0"/>
              <a:t>equi</a:t>
            </a:r>
            <a:r>
              <a:rPr lang="en-GB" dirty="0" smtClean="0"/>
              <a:t>-angular it’s equilateral.</a:t>
            </a:r>
          </a:p>
          <a:p>
            <a:r>
              <a:rPr lang="en-GB" dirty="0" smtClean="0"/>
              <a:t>Valid for the truth-functional conditional.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9082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absurdities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following are tautologies:</a:t>
            </a:r>
          </a:p>
          <a:p>
            <a:endParaRPr lang="en-GB" dirty="0"/>
          </a:p>
          <a:p>
            <a:r>
              <a:rPr lang="en-GB" dirty="0" smtClean="0"/>
              <a:t>(If A, B) or (If B, A)</a:t>
            </a:r>
          </a:p>
          <a:p>
            <a:r>
              <a:rPr lang="en-GB" dirty="0" smtClean="0"/>
              <a:t>(If A, B) or (if B, C)</a:t>
            </a:r>
          </a:p>
          <a:p>
            <a:r>
              <a:rPr lang="en-GB" dirty="0" smtClean="0"/>
              <a:t>(If A, B) or (If not A, B)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7793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Grice’s pragmatic defence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There are many ways of speaking the truth yet misleading your audience. One way is to say something weaker than some other relevant thing you are in a position to say. That’s why we don’t </a:t>
            </a:r>
            <a:r>
              <a:rPr lang="en-GB" i="1" dirty="0" smtClean="0"/>
              <a:t>say</a:t>
            </a:r>
            <a:r>
              <a:rPr lang="en-GB" dirty="0" smtClean="0"/>
              <a:t> ‘If A, B’ when we just believe ¬A; or when we just believe B. The same phenomenon applies to disjunctions, and negated conjunctions: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He’s either in the pub of the library</a:t>
            </a:r>
          </a:p>
          <a:p>
            <a:pPr marL="0" indent="0">
              <a:buNone/>
            </a:pPr>
            <a:r>
              <a:rPr lang="en-GB" dirty="0" smtClean="0"/>
              <a:t>You won’t eat those and live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5544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Unlike the case of disjunctions and conjunctions, nobody thinks that believing ¬A is sufficient reason to </a:t>
            </a:r>
            <a:r>
              <a:rPr lang="en-GB" i="1" dirty="0" smtClean="0"/>
              <a:t>believe</a:t>
            </a:r>
            <a:r>
              <a:rPr lang="en-GB" dirty="0" smtClean="0"/>
              <a:t> ‘if A, B’, or that they are doing anything wrong if they reject A and also reject if A, B.</a:t>
            </a:r>
          </a:p>
          <a:p>
            <a:endParaRPr lang="en-GB" dirty="0"/>
          </a:p>
          <a:p>
            <a:r>
              <a:rPr lang="en-GB" dirty="0" smtClean="0"/>
              <a:t>Also Grice’s suggestion doesn’t address the full range of counterintuitive results.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02714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611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Varieties of Conditional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basic case: take a sentence in the indicative mood, suitable for making a statement: ‘We’ll be home by ten’; ‘Tom cooked the dinner’. Add a conditional clause:</a:t>
            </a:r>
          </a:p>
          <a:p>
            <a:r>
              <a:rPr lang="en-GB" dirty="0" smtClean="0"/>
              <a:t>‘We’ll be home by ten if the train is on time’</a:t>
            </a:r>
          </a:p>
          <a:p>
            <a:r>
              <a:rPr lang="en-GB" dirty="0" smtClean="0"/>
              <a:t>‘If Mary didn’t cook the dinner, Tom cooked it’.</a:t>
            </a:r>
          </a:p>
          <a:p>
            <a:r>
              <a:rPr lang="en-GB" dirty="0" smtClean="0"/>
              <a:t>These are called indicative conditionals, or sometimes ‘open conditionals’.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618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contrast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‘Subjunctive’ or ‘counterfactual’ conditionals.</a:t>
            </a:r>
          </a:p>
          <a:p>
            <a:r>
              <a:rPr lang="en-GB" dirty="0" smtClean="0"/>
              <a:t>Tom would have cooked the dinner if Mary had not done so.</a:t>
            </a:r>
          </a:p>
          <a:p>
            <a:r>
              <a:rPr lang="en-GB" dirty="0" smtClean="0"/>
              <a:t>We would have been home by ten if the train had been on time.</a:t>
            </a:r>
          </a:p>
          <a:p>
            <a:r>
              <a:rPr lang="en-GB" dirty="0" smtClean="0"/>
              <a:t>Argument for big difference:</a:t>
            </a:r>
          </a:p>
          <a:p>
            <a:r>
              <a:rPr lang="en-GB" dirty="0" smtClean="0"/>
              <a:t>If Oswald didn’t kill Kennedy someone else did</a:t>
            </a:r>
          </a:p>
          <a:p>
            <a:r>
              <a:rPr lang="en-GB" dirty="0" smtClean="0"/>
              <a:t>If Oswald hadn’t killed Kennedy someone else would have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515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Argument against big difference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‘Don’t go in there: if you go in you will get hurt’</a:t>
            </a:r>
          </a:p>
          <a:p>
            <a:r>
              <a:rPr lang="en-GB" dirty="0" smtClean="0"/>
              <a:t>Ceiling collapses.</a:t>
            </a:r>
          </a:p>
          <a:p>
            <a:r>
              <a:rPr lang="en-GB" dirty="0" smtClean="0"/>
              <a:t>‘You see, if you had gone in you would have got hurt. I told you so’</a:t>
            </a:r>
          </a:p>
          <a:p>
            <a:r>
              <a:rPr lang="en-GB" dirty="0" smtClean="0"/>
              <a:t>Similarly for the earlier examples, and countless others.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166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 contrast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As well as conditional statements, there are conditional commands, promises, offers, questions, etc. As well as conditional beliefs there are conditional desires, hopes, fears, etc. For instance I can have the desire that if I’m offered the job, no one be told immediately. It turns out to be quite a stiff test: which theory of conditional statements /beliefs extends to a good theory of these other conditional speech acts/mental attitudes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5258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Conditionals and Reasoning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1. Deductive reasoning. Much controversy over which principles of deductive reasoning using conditionals are valid. E.g. transitivity: ‘If A, B; and if B, C; so, if A, C’. Putative counterexample:</a:t>
            </a:r>
          </a:p>
          <a:p>
            <a:r>
              <a:rPr lang="en-GB" dirty="0" smtClean="0"/>
              <a:t>If Smith is elected, Brown will resign immediately afterwards.</a:t>
            </a:r>
          </a:p>
          <a:p>
            <a:r>
              <a:rPr lang="en-GB" dirty="0" smtClean="0"/>
              <a:t>If Brown dies before the election, Smith will be elected.</a:t>
            </a:r>
          </a:p>
          <a:p>
            <a:r>
              <a:rPr lang="en-GB" dirty="0" smtClean="0"/>
              <a:t>So, if Brown dies before the election, Brown will resign immediately afterwards.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310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Non-demonstrative reasoning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They are not at home; because the lights are off; and if they had been at home the lights would have been on.</a:t>
            </a:r>
          </a:p>
          <a:p>
            <a:r>
              <a:rPr lang="en-GB" dirty="0" smtClean="0"/>
              <a:t>I think the patient took arsenic; for he has [such-and-such] symptoms; and these are the symptoms he would have if he had taken arsenic.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164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reasoning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If I do x, such-and such will happen.</a:t>
            </a:r>
          </a:p>
          <a:p>
            <a:r>
              <a:rPr lang="en-GB" dirty="0" smtClean="0"/>
              <a:t>Care is needed about which conditionals provide reasons for acting. Tom has heart disease. He is taking medication to lower the chance of a heart attack. Yet from another perspective: if he’s taking this medication he’s more likely to get a heart attack than if he isn’t.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015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14510</TotalTime>
  <Words>1340</Words>
  <Application>Microsoft Office PowerPoint</Application>
  <PresentationFormat>On-screen Show (4:3)</PresentationFormat>
  <Paragraphs>101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Conditionals Lecture 1</vt:lpstr>
      <vt:lpstr>Overview of 4 lectures</vt:lpstr>
      <vt:lpstr>Varieties of Conditional</vt:lpstr>
      <vt:lpstr>First contrast</vt:lpstr>
      <vt:lpstr>Argument against big difference</vt:lpstr>
      <vt:lpstr>Second contrast</vt:lpstr>
      <vt:lpstr>Conditionals and Reasoning</vt:lpstr>
      <vt:lpstr>Non-demonstrative reasoning</vt:lpstr>
      <vt:lpstr>Practical reasoning</vt:lpstr>
      <vt:lpstr>Truth conditions</vt:lpstr>
      <vt:lpstr>Two-place sentence operators</vt:lpstr>
      <vt:lpstr>Truth-functionality</vt:lpstr>
      <vt:lpstr>Truth table for ‘If A, B’</vt:lpstr>
      <vt:lpstr>Non-truth-functional truth conditions</vt:lpstr>
      <vt:lpstr>Example: Stalnaker</vt:lpstr>
      <vt:lpstr>Arguments for truth-functionality</vt:lpstr>
      <vt:lpstr>Minimal non-truth-functionality</vt:lpstr>
      <vt:lpstr>Arguments against truth-functionality</vt:lpstr>
      <vt:lpstr>Other absurdities</vt:lpstr>
      <vt:lpstr>Switches Paradox</vt:lpstr>
      <vt:lpstr>More absurdities</vt:lpstr>
      <vt:lpstr>Grice’s pragmatic defence</vt:lpstr>
      <vt:lpstr>But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Conditionals Lecture 1</dc:title>
  <dc:creator>dorothy</dc:creator>
  <cp:lastModifiedBy>dorothy</cp:lastModifiedBy>
  <cp:revision>33</cp:revision>
  <cp:lastPrinted>2019-06-01T15:30:33Z</cp:lastPrinted>
  <dcterms:created xsi:type="dcterms:W3CDTF">2019-05-26T19:10:44Z</dcterms:created>
  <dcterms:modified xsi:type="dcterms:W3CDTF">2019-06-12T19:54:12Z</dcterms:modified>
</cp:coreProperties>
</file>