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79" r:id="rId2"/>
    <p:sldId id="316" r:id="rId3"/>
    <p:sldId id="259" r:id="rId4"/>
    <p:sldId id="260" r:id="rId5"/>
    <p:sldId id="261" r:id="rId6"/>
    <p:sldId id="300" r:id="rId7"/>
    <p:sldId id="262" r:id="rId8"/>
    <p:sldId id="263" r:id="rId9"/>
    <p:sldId id="264" r:id="rId10"/>
    <p:sldId id="302" r:id="rId11"/>
    <p:sldId id="303" r:id="rId12"/>
    <p:sldId id="304" r:id="rId13"/>
    <p:sldId id="265" r:id="rId14"/>
    <p:sldId id="301" r:id="rId15"/>
    <p:sldId id="305" r:id="rId16"/>
    <p:sldId id="306" r:id="rId17"/>
    <p:sldId id="307" r:id="rId18"/>
    <p:sldId id="308" r:id="rId19"/>
    <p:sldId id="309" r:id="rId20"/>
    <p:sldId id="310" r:id="rId21"/>
    <p:sldId id="311" r:id="rId22"/>
    <p:sldId id="313" r:id="rId23"/>
    <p:sldId id="314" r:id="rId24"/>
    <p:sldId id="315" r:id="rId25"/>
  </p:sldIdLst>
  <p:sldSz cx="9144000" cy="6858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E5B0465C-22C5-4589-92A1-A9FBBA6C86BB}" type="datetimeFigureOut">
              <a:rPr lang="en-GB" smtClean="0"/>
              <a:t>12/06/2019</a:t>
            </a:fld>
            <a:endParaRPr lang="en-GB"/>
          </a:p>
        </p:txBody>
      </p:sp>
      <p:sp>
        <p:nvSpPr>
          <p:cNvPr id="4" name="Footer Placehold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E3E93D76-74F8-404A-9AE3-D983D5E4BBE6}" type="slidenum">
              <a:rPr lang="en-GB" smtClean="0"/>
              <a:t>‹#›</a:t>
            </a:fld>
            <a:endParaRPr lang="en-GB"/>
          </a:p>
        </p:txBody>
      </p:sp>
    </p:spTree>
    <p:extLst>
      <p:ext uri="{BB962C8B-B14F-4D97-AF65-F5344CB8AC3E}">
        <p14:creationId xmlns:p14="http://schemas.microsoft.com/office/powerpoint/2010/main" val="3250150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92FB42EB-2BDF-4DAC-B9C0-FB4D18FE61CF}" type="datetimeFigureOut">
              <a:rPr lang="en-GB" smtClean="0"/>
              <a:t>12/06/2019</a:t>
            </a:fld>
            <a:endParaRPr lang="en-GB"/>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869BE795-66BE-4ABF-8694-C566625DA5B2}" type="slidenum">
              <a:rPr lang="en-GB" smtClean="0"/>
              <a:t>‹#›</a:t>
            </a:fld>
            <a:endParaRPr lang="en-GB"/>
          </a:p>
        </p:txBody>
      </p:sp>
    </p:spTree>
    <p:extLst>
      <p:ext uri="{BB962C8B-B14F-4D97-AF65-F5344CB8AC3E}">
        <p14:creationId xmlns:p14="http://schemas.microsoft.com/office/powerpoint/2010/main" val="694937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B3E12CE-010E-443F-8D24-0D01089F9742}" type="datetimeFigureOut">
              <a:rPr lang="en-GB" smtClean="0"/>
              <a:t>12/06/2019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EF73E0-8089-4ABE-8C0D-F009EA8EBFB1}" type="slidenum">
              <a:rPr lang="en-GB" smtClean="0"/>
              <a:t>‹#›</a:t>
            </a:fld>
            <a:endParaRPr lang="en-GB"/>
          </a:p>
        </p:txBody>
      </p:sp>
    </p:spTree>
    <p:extLst>
      <p:ext uri="{BB962C8B-B14F-4D97-AF65-F5344CB8AC3E}">
        <p14:creationId xmlns:p14="http://schemas.microsoft.com/office/powerpoint/2010/main" val="546986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3E12CE-010E-443F-8D24-0D01089F9742}" type="datetimeFigureOut">
              <a:rPr lang="en-GB" smtClean="0"/>
              <a:t>12/06/2019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EF73E0-8089-4ABE-8C0D-F009EA8EBFB1}" type="slidenum">
              <a:rPr lang="en-GB" smtClean="0"/>
              <a:t>‹#›</a:t>
            </a:fld>
            <a:endParaRPr lang="en-GB"/>
          </a:p>
        </p:txBody>
      </p:sp>
    </p:spTree>
    <p:extLst>
      <p:ext uri="{BB962C8B-B14F-4D97-AF65-F5344CB8AC3E}">
        <p14:creationId xmlns:p14="http://schemas.microsoft.com/office/powerpoint/2010/main" val="1564514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3E12CE-010E-443F-8D24-0D01089F9742}" type="datetimeFigureOut">
              <a:rPr lang="en-GB" smtClean="0"/>
              <a:t>12/06/2019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EF73E0-8089-4ABE-8C0D-F009EA8EBFB1}" type="slidenum">
              <a:rPr lang="en-GB" smtClean="0"/>
              <a:t>‹#›</a:t>
            </a:fld>
            <a:endParaRPr lang="en-GB"/>
          </a:p>
        </p:txBody>
      </p:sp>
    </p:spTree>
    <p:extLst>
      <p:ext uri="{BB962C8B-B14F-4D97-AF65-F5344CB8AC3E}">
        <p14:creationId xmlns:p14="http://schemas.microsoft.com/office/powerpoint/2010/main" val="2793897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3E12CE-010E-443F-8D24-0D01089F9742}" type="datetimeFigureOut">
              <a:rPr lang="en-GB" smtClean="0"/>
              <a:t>12/06/2019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EF73E0-8089-4ABE-8C0D-F009EA8EBFB1}" type="slidenum">
              <a:rPr lang="en-GB" smtClean="0"/>
              <a:t>‹#›</a:t>
            </a:fld>
            <a:endParaRPr lang="en-GB"/>
          </a:p>
        </p:txBody>
      </p:sp>
    </p:spTree>
    <p:extLst>
      <p:ext uri="{BB962C8B-B14F-4D97-AF65-F5344CB8AC3E}">
        <p14:creationId xmlns:p14="http://schemas.microsoft.com/office/powerpoint/2010/main" val="1598631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3E12CE-010E-443F-8D24-0D01089F9742}" type="datetimeFigureOut">
              <a:rPr lang="en-GB" smtClean="0"/>
              <a:t>12/06/2019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EF73E0-8089-4ABE-8C0D-F009EA8EBFB1}" type="slidenum">
              <a:rPr lang="en-GB" smtClean="0"/>
              <a:t>‹#›</a:t>
            </a:fld>
            <a:endParaRPr lang="en-GB"/>
          </a:p>
        </p:txBody>
      </p:sp>
    </p:spTree>
    <p:extLst>
      <p:ext uri="{BB962C8B-B14F-4D97-AF65-F5344CB8AC3E}">
        <p14:creationId xmlns:p14="http://schemas.microsoft.com/office/powerpoint/2010/main" val="3265032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B3E12CE-010E-443F-8D24-0D01089F9742}" type="datetimeFigureOut">
              <a:rPr lang="en-GB" smtClean="0"/>
              <a:t>12/06/2019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EF73E0-8089-4ABE-8C0D-F009EA8EBFB1}" type="slidenum">
              <a:rPr lang="en-GB" smtClean="0"/>
              <a:t>‹#›</a:t>
            </a:fld>
            <a:endParaRPr lang="en-GB"/>
          </a:p>
        </p:txBody>
      </p:sp>
    </p:spTree>
    <p:extLst>
      <p:ext uri="{BB962C8B-B14F-4D97-AF65-F5344CB8AC3E}">
        <p14:creationId xmlns:p14="http://schemas.microsoft.com/office/powerpoint/2010/main" val="233611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B3E12CE-010E-443F-8D24-0D01089F9742}" type="datetimeFigureOut">
              <a:rPr lang="en-GB" smtClean="0"/>
              <a:t>12/06/2019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CEF73E0-8089-4ABE-8C0D-F009EA8EBFB1}" type="slidenum">
              <a:rPr lang="en-GB" smtClean="0"/>
              <a:t>‹#›</a:t>
            </a:fld>
            <a:endParaRPr lang="en-GB"/>
          </a:p>
        </p:txBody>
      </p:sp>
    </p:spTree>
    <p:extLst>
      <p:ext uri="{BB962C8B-B14F-4D97-AF65-F5344CB8AC3E}">
        <p14:creationId xmlns:p14="http://schemas.microsoft.com/office/powerpoint/2010/main" val="984237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B3E12CE-010E-443F-8D24-0D01089F9742}" type="datetimeFigureOut">
              <a:rPr lang="en-GB" smtClean="0"/>
              <a:t>12/06/2019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CEF73E0-8089-4ABE-8C0D-F009EA8EBFB1}" type="slidenum">
              <a:rPr lang="en-GB" smtClean="0"/>
              <a:t>‹#›</a:t>
            </a:fld>
            <a:endParaRPr lang="en-GB"/>
          </a:p>
        </p:txBody>
      </p:sp>
    </p:spTree>
    <p:extLst>
      <p:ext uri="{BB962C8B-B14F-4D97-AF65-F5344CB8AC3E}">
        <p14:creationId xmlns:p14="http://schemas.microsoft.com/office/powerpoint/2010/main" val="3155629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3E12CE-010E-443F-8D24-0D01089F9742}" type="datetimeFigureOut">
              <a:rPr lang="en-GB" smtClean="0"/>
              <a:t>12/06/2019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CEF73E0-8089-4ABE-8C0D-F009EA8EBFB1}" type="slidenum">
              <a:rPr lang="en-GB" smtClean="0"/>
              <a:t>‹#›</a:t>
            </a:fld>
            <a:endParaRPr lang="en-GB"/>
          </a:p>
        </p:txBody>
      </p:sp>
    </p:spTree>
    <p:extLst>
      <p:ext uri="{BB962C8B-B14F-4D97-AF65-F5344CB8AC3E}">
        <p14:creationId xmlns:p14="http://schemas.microsoft.com/office/powerpoint/2010/main" val="4249254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3E12CE-010E-443F-8D24-0D01089F9742}" type="datetimeFigureOut">
              <a:rPr lang="en-GB" smtClean="0"/>
              <a:t>12/06/2019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EF73E0-8089-4ABE-8C0D-F009EA8EBFB1}" type="slidenum">
              <a:rPr lang="en-GB" smtClean="0"/>
              <a:t>‹#›</a:t>
            </a:fld>
            <a:endParaRPr lang="en-GB"/>
          </a:p>
        </p:txBody>
      </p:sp>
    </p:spTree>
    <p:extLst>
      <p:ext uri="{BB962C8B-B14F-4D97-AF65-F5344CB8AC3E}">
        <p14:creationId xmlns:p14="http://schemas.microsoft.com/office/powerpoint/2010/main" val="3525999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3E12CE-010E-443F-8D24-0D01089F9742}" type="datetimeFigureOut">
              <a:rPr lang="en-GB" smtClean="0"/>
              <a:t>12/06/2019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EF73E0-8089-4ABE-8C0D-F009EA8EBFB1}" type="slidenum">
              <a:rPr lang="en-GB" smtClean="0"/>
              <a:t>‹#›</a:t>
            </a:fld>
            <a:endParaRPr lang="en-GB"/>
          </a:p>
        </p:txBody>
      </p:sp>
    </p:spTree>
    <p:extLst>
      <p:ext uri="{BB962C8B-B14F-4D97-AF65-F5344CB8AC3E}">
        <p14:creationId xmlns:p14="http://schemas.microsoft.com/office/powerpoint/2010/main" val="3676718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3E12CE-010E-443F-8D24-0D01089F9742}" type="datetimeFigureOut">
              <a:rPr lang="en-GB" smtClean="0"/>
              <a:t>12/06/2019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EF73E0-8089-4ABE-8C0D-F009EA8EBFB1}" type="slidenum">
              <a:rPr lang="en-GB" smtClean="0"/>
              <a:t>‹#›</a:t>
            </a:fld>
            <a:endParaRPr lang="en-GB"/>
          </a:p>
        </p:txBody>
      </p:sp>
    </p:spTree>
    <p:extLst>
      <p:ext uri="{BB962C8B-B14F-4D97-AF65-F5344CB8AC3E}">
        <p14:creationId xmlns:p14="http://schemas.microsoft.com/office/powerpoint/2010/main" val="2729925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Conditionals, Suppositions and Uncertainty</a:t>
            </a:r>
            <a:br>
              <a:rPr lang="en-GB" dirty="0" smtClean="0"/>
            </a:br>
            <a:r>
              <a:rPr lang="en-GB" dirty="0" smtClean="0"/>
              <a:t>Lecture 2</a:t>
            </a:r>
            <a:endParaRPr lang="en-GB" dirty="0"/>
          </a:p>
        </p:txBody>
      </p:sp>
      <p:sp>
        <p:nvSpPr>
          <p:cNvPr id="3" name="Subtitle 2"/>
          <p:cNvSpPr>
            <a:spLocks noGrp="1"/>
          </p:cNvSpPr>
          <p:nvPr>
            <p:ph type="subTitle" idx="1"/>
          </p:nvPr>
        </p:nvSpPr>
        <p:spPr/>
        <p:txBody>
          <a:bodyPr/>
          <a:lstStyle/>
          <a:p>
            <a:r>
              <a:rPr lang="en-GB" dirty="0" smtClean="0"/>
              <a:t>Dorothy </a:t>
            </a:r>
            <a:r>
              <a:rPr lang="en-GB" dirty="0" err="1" smtClean="0"/>
              <a:t>Edgington</a:t>
            </a:r>
            <a:endParaRPr lang="en-GB" dirty="0" smtClean="0"/>
          </a:p>
          <a:p>
            <a:r>
              <a:rPr lang="en-GB" dirty="0" smtClean="0"/>
              <a:t>Paris June 2019</a:t>
            </a:r>
            <a:endParaRPr lang="en-GB" dirty="0"/>
          </a:p>
        </p:txBody>
      </p:sp>
    </p:spTree>
    <p:extLst>
      <p:ext uri="{BB962C8B-B14F-4D97-AF65-F5344CB8AC3E}">
        <p14:creationId xmlns:p14="http://schemas.microsoft.com/office/powerpoint/2010/main" val="34331284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 questions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1. You are certain that ¬(A&amp;¬B) but not certain that ¬A. Should you be certain that if A, B?</a:t>
            </a:r>
          </a:p>
          <a:p>
            <a:r>
              <a:rPr lang="en-GB" dirty="0" smtClean="0"/>
              <a:t>t-f: yes; n-t-f: no; </a:t>
            </a:r>
            <a:r>
              <a:rPr lang="en-GB" dirty="0" err="1" smtClean="0"/>
              <a:t>supp</a:t>
            </a:r>
            <a:r>
              <a:rPr lang="en-GB" dirty="0" smtClean="0"/>
              <a:t>: yes</a:t>
            </a:r>
          </a:p>
          <a:p>
            <a:endParaRPr lang="en-GB" dirty="0"/>
          </a:p>
          <a:p>
            <a:r>
              <a:rPr lang="en-GB" dirty="0" smtClean="0"/>
              <a:t>2. You think it unlikely that A. Might you still think it unlikely that if A, B?</a:t>
            </a:r>
          </a:p>
          <a:p>
            <a:r>
              <a:rPr lang="en-GB" dirty="0" smtClean="0"/>
              <a:t>t-f: no; n-t-f: yes; </a:t>
            </a:r>
            <a:r>
              <a:rPr lang="en-GB" dirty="0" err="1" smtClean="0"/>
              <a:t>supp</a:t>
            </a:r>
            <a:r>
              <a:rPr lang="en-GB" dirty="0" smtClean="0"/>
              <a:t>: yes.</a:t>
            </a:r>
          </a:p>
          <a:p>
            <a:endParaRPr lang="en-GB" dirty="0" smtClean="0"/>
          </a:p>
          <a:p>
            <a:r>
              <a:rPr lang="en-GB" dirty="0" smtClean="0"/>
              <a:t>So we see that </a:t>
            </a:r>
            <a:r>
              <a:rPr lang="en-GB" dirty="0" err="1" smtClean="0"/>
              <a:t>supp</a:t>
            </a:r>
            <a:r>
              <a:rPr lang="en-GB" dirty="0" smtClean="0"/>
              <a:t> differs from both, and gets the right answer to both questions!</a:t>
            </a:r>
            <a:endParaRPr lang="en-GB" dirty="0"/>
          </a:p>
        </p:txBody>
      </p:sp>
    </p:spTree>
    <p:extLst>
      <p:ext uri="{BB962C8B-B14F-4D97-AF65-F5344CB8AC3E}">
        <p14:creationId xmlns:p14="http://schemas.microsoft.com/office/powerpoint/2010/main" val="3734102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truth-functional conditional</a:t>
            </a:r>
            <a:endParaRPr lang="en-GB" dirty="0"/>
          </a:p>
        </p:txBody>
      </p:sp>
      <p:sp>
        <p:nvSpPr>
          <p:cNvPr id="3" name="Content Placeholder 2"/>
          <p:cNvSpPr>
            <a:spLocks noGrp="1"/>
          </p:cNvSpPr>
          <p:nvPr>
            <p:ph idx="1"/>
          </p:nvPr>
        </p:nvSpPr>
        <p:spPr/>
        <p:txBody>
          <a:bodyPr/>
          <a:lstStyle/>
          <a:p>
            <a:pPr marL="457200" lvl="1" indent="0">
              <a:buNone/>
            </a:pPr>
            <a:r>
              <a:rPr lang="en-GB" dirty="0" smtClean="0"/>
              <a:t>		  (</a:t>
            </a:r>
            <a:r>
              <a:rPr lang="en-GB" dirty="0" err="1" smtClean="0"/>
              <a:t>i</a:t>
            </a:r>
            <a:r>
              <a:rPr lang="en-GB" dirty="0" smtClean="0"/>
              <a:t>)		   (ii) 		  (iii)</a:t>
            </a:r>
          </a:p>
          <a:p>
            <a:pPr marL="457200" lvl="1" indent="0">
              <a:buNone/>
            </a:pPr>
            <a:r>
              <a:rPr lang="en-GB" dirty="0" smtClean="0"/>
              <a:t>A	B	A</a:t>
            </a:r>
            <a:r>
              <a:rPr lang="en-GB" dirty="0" smtClean="0">
                <a:sym typeface="Wingdings" panose="05000000000000000000" pitchFamily="2" charset="2"/>
              </a:rPr>
              <a:t>B		¬AB	A¬B</a:t>
            </a:r>
          </a:p>
          <a:p>
            <a:pPr marL="457200" lvl="1" indent="0">
              <a:buNone/>
            </a:pPr>
            <a:r>
              <a:rPr lang="en-GB" dirty="0" smtClean="0">
                <a:sym typeface="Wingdings" panose="05000000000000000000" pitchFamily="2" charset="2"/>
              </a:rPr>
              <a:t>T	T	   T		     T		   F</a:t>
            </a:r>
          </a:p>
          <a:p>
            <a:pPr marL="457200" lvl="1" indent="0">
              <a:buNone/>
            </a:pPr>
            <a:r>
              <a:rPr lang="en-GB" dirty="0" smtClean="0">
                <a:sym typeface="Wingdings" panose="05000000000000000000" pitchFamily="2" charset="2"/>
              </a:rPr>
              <a:t>T	F	   F		     T		   T</a:t>
            </a:r>
          </a:p>
          <a:p>
            <a:pPr marL="457200" lvl="1" indent="0">
              <a:buNone/>
            </a:pPr>
            <a:r>
              <a:rPr lang="en-GB" dirty="0" smtClean="0">
                <a:sym typeface="Wingdings" panose="05000000000000000000" pitchFamily="2" charset="2"/>
              </a:rPr>
              <a:t>F	T	   T 		     T		   T</a:t>
            </a:r>
          </a:p>
          <a:p>
            <a:pPr marL="457200" lvl="1" indent="0">
              <a:buNone/>
            </a:pPr>
            <a:r>
              <a:rPr lang="en-GB" dirty="0" smtClean="0">
                <a:sym typeface="Wingdings" panose="05000000000000000000" pitchFamily="2" charset="2"/>
              </a:rPr>
              <a:t>F	F	   T		     F		   T		     </a:t>
            </a:r>
            <a:endParaRPr lang="en-GB" dirty="0" smtClean="0"/>
          </a:p>
          <a:p>
            <a:pPr marL="457200" lvl="1" indent="0">
              <a:buNone/>
            </a:pPr>
            <a:endParaRPr lang="en-GB" dirty="0" smtClean="0"/>
          </a:p>
          <a:p>
            <a:pPr marL="0" indent="0">
              <a:buNone/>
            </a:pPr>
            <a:endParaRPr lang="en-GB" dirty="0"/>
          </a:p>
        </p:txBody>
      </p:sp>
    </p:spTree>
    <p:extLst>
      <p:ext uri="{BB962C8B-B14F-4D97-AF65-F5344CB8AC3E}">
        <p14:creationId xmlns:p14="http://schemas.microsoft.com/office/powerpoint/2010/main" val="3128788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non-truth-functional conditional</a:t>
            </a:r>
            <a:endParaRPr lang="en-GB" dirty="0"/>
          </a:p>
        </p:txBody>
      </p:sp>
      <p:sp>
        <p:nvSpPr>
          <p:cNvPr id="3" name="Content Placeholder 2"/>
          <p:cNvSpPr>
            <a:spLocks noGrp="1"/>
          </p:cNvSpPr>
          <p:nvPr>
            <p:ph idx="1"/>
          </p:nvPr>
        </p:nvSpPr>
        <p:spPr/>
        <p:txBody>
          <a:bodyPr/>
          <a:lstStyle/>
          <a:p>
            <a:pPr marL="457200" lvl="1" indent="0">
              <a:buNone/>
            </a:pPr>
            <a:r>
              <a:rPr lang="en-GB" dirty="0" smtClean="0"/>
              <a:t>		  (iv)		   (v) 		  (vi)</a:t>
            </a:r>
          </a:p>
          <a:p>
            <a:pPr marL="457200" lvl="1" indent="0">
              <a:buNone/>
            </a:pPr>
            <a:r>
              <a:rPr lang="en-GB" dirty="0" smtClean="0"/>
              <a:t>A	B	A</a:t>
            </a:r>
            <a:r>
              <a:rPr lang="en-GB" dirty="0" smtClean="0">
                <a:sym typeface="Wingdings" panose="05000000000000000000" pitchFamily="2" charset="2"/>
              </a:rPr>
              <a:t>B		¬AB	A¬B</a:t>
            </a:r>
          </a:p>
          <a:p>
            <a:pPr marL="457200" lvl="1" indent="0">
              <a:buNone/>
            </a:pPr>
            <a:r>
              <a:rPr lang="en-GB" dirty="0" smtClean="0">
                <a:sym typeface="Wingdings" panose="05000000000000000000" pitchFamily="2" charset="2"/>
              </a:rPr>
              <a:t>T	T	   T		     T/F		   F</a:t>
            </a:r>
          </a:p>
          <a:p>
            <a:pPr marL="457200" lvl="1" indent="0">
              <a:buNone/>
            </a:pPr>
            <a:r>
              <a:rPr lang="en-GB" dirty="0" smtClean="0">
                <a:sym typeface="Wingdings" panose="05000000000000000000" pitchFamily="2" charset="2"/>
              </a:rPr>
              <a:t>T	F	   F		     T/F		   T</a:t>
            </a:r>
          </a:p>
          <a:p>
            <a:pPr marL="457200" lvl="1" indent="0">
              <a:buNone/>
            </a:pPr>
            <a:r>
              <a:rPr lang="en-GB" dirty="0" smtClean="0">
                <a:sym typeface="Wingdings" panose="05000000000000000000" pitchFamily="2" charset="2"/>
              </a:rPr>
              <a:t>F	T	   T/F 		     T		   T/F</a:t>
            </a:r>
          </a:p>
          <a:p>
            <a:pPr marL="457200" lvl="1" indent="0">
              <a:buNone/>
            </a:pPr>
            <a:r>
              <a:rPr lang="en-GB" dirty="0" smtClean="0">
                <a:sym typeface="Wingdings" panose="05000000000000000000" pitchFamily="2" charset="2"/>
              </a:rPr>
              <a:t>F	F	   T/F		     F		   T/F		     </a:t>
            </a:r>
            <a:endParaRPr lang="en-GB" dirty="0" smtClean="0"/>
          </a:p>
          <a:p>
            <a:pPr marL="457200" lvl="1" indent="0">
              <a:buNone/>
            </a:pPr>
            <a:endParaRPr lang="en-GB" dirty="0" smtClean="0"/>
          </a:p>
          <a:p>
            <a:pPr marL="0" indent="0">
              <a:buNone/>
            </a:pPr>
            <a:endParaRPr lang="en-GB" dirty="0"/>
          </a:p>
        </p:txBody>
      </p:sp>
    </p:spTree>
    <p:extLst>
      <p:ext uri="{BB962C8B-B14F-4D97-AF65-F5344CB8AC3E}">
        <p14:creationId xmlns:p14="http://schemas.microsoft.com/office/powerpoint/2010/main" val="3171929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Adams on validity</a:t>
            </a:r>
            <a:endParaRPr lang="en-GB" dirty="0"/>
          </a:p>
        </p:txBody>
      </p:sp>
      <p:sp>
        <p:nvSpPr>
          <p:cNvPr id="3" name="Content Placeholder 2"/>
          <p:cNvSpPr>
            <a:spLocks noGrp="1"/>
          </p:cNvSpPr>
          <p:nvPr>
            <p:ph idx="1"/>
          </p:nvPr>
        </p:nvSpPr>
        <p:spPr/>
        <p:txBody>
          <a:bodyPr/>
          <a:lstStyle/>
          <a:p>
            <a:r>
              <a:rPr lang="en-GB" dirty="0" smtClean="0"/>
              <a:t>For a valid argument without conditionals, it is demonstrable that the improbability (1 – probability) of the conclusion cannot exceed the sum of the improbabilities of the premises.</a:t>
            </a:r>
          </a:p>
          <a:p>
            <a:r>
              <a:rPr lang="en-GB" dirty="0" smtClean="0"/>
              <a:t>(Because: ¬C entails ¬A1 v … v ¬An. And the maximum probability for a disjunction is the sum of the probabilities of the </a:t>
            </a:r>
            <a:r>
              <a:rPr lang="en-GB" dirty="0" err="1" smtClean="0"/>
              <a:t>disjuncts</a:t>
            </a:r>
            <a:r>
              <a:rPr lang="en-GB" dirty="0" smtClean="0"/>
              <a:t>.)</a:t>
            </a:r>
            <a:endParaRPr lang="en-GB" dirty="0"/>
          </a:p>
        </p:txBody>
      </p:sp>
    </p:spTree>
    <p:extLst>
      <p:ext uri="{BB962C8B-B14F-4D97-AF65-F5344CB8AC3E}">
        <p14:creationId xmlns:p14="http://schemas.microsoft.com/office/powerpoint/2010/main" val="34273554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Adams-validity continued</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So if you have a valid argument with two premises, each 90% likely, the conclusion must be at least 80% likely. </a:t>
            </a:r>
          </a:p>
          <a:p>
            <a:r>
              <a:rPr lang="en-GB" dirty="0" smtClean="0"/>
              <a:t>If each premise is 99% likely, the conclusion must be at least 98% likely.</a:t>
            </a:r>
          </a:p>
          <a:p>
            <a:r>
              <a:rPr lang="en-GB" dirty="0" smtClean="0"/>
              <a:t>Two premises each 50% likely compatible with conclusion 0%. (e.g.: A or B; ¬A; so B) </a:t>
            </a:r>
          </a:p>
          <a:p>
            <a:r>
              <a:rPr lang="en-GB" dirty="0" smtClean="0"/>
              <a:t>A huge number of premises each very likely compatible with conclusion 0 or very low. (Paradox of Lottery and Paradox of Preface)</a:t>
            </a:r>
          </a:p>
          <a:p>
            <a:endParaRPr lang="en-GB" dirty="0"/>
          </a:p>
        </p:txBody>
      </p:sp>
    </p:spTree>
    <p:extLst>
      <p:ext uri="{BB962C8B-B14F-4D97-AF65-F5344CB8AC3E}">
        <p14:creationId xmlns:p14="http://schemas.microsoft.com/office/powerpoint/2010/main" val="4023578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Extension to conditionals</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Adams proposed that we extend this very valuable feature of valid arguments to arguments with conditionals assessed by conditional probability. Call the improbability of ‘If A, B’ 1 – p(B</a:t>
            </a:r>
            <a:r>
              <a:rPr lang="en-GB" dirty="0" smtClean="0">
                <a:sym typeface="Symbol"/>
              </a:rPr>
              <a:t>A). The valid arguments are such that the improbability of the conclusion cannot exceed the sum of the improbabilities of the premises. And a logic for conditionals emerges. (It coincides with </a:t>
            </a:r>
            <a:r>
              <a:rPr lang="en-GB" dirty="0" err="1" smtClean="0">
                <a:sym typeface="Symbol"/>
              </a:rPr>
              <a:t>Stalnaker’s</a:t>
            </a:r>
            <a:r>
              <a:rPr lang="en-GB" dirty="0" smtClean="0">
                <a:sym typeface="Symbol"/>
              </a:rPr>
              <a:t> over their common domain.)</a:t>
            </a:r>
            <a:endParaRPr lang="en-GB" dirty="0"/>
          </a:p>
        </p:txBody>
      </p:sp>
    </p:spTree>
    <p:extLst>
      <p:ext uri="{BB962C8B-B14F-4D97-AF65-F5344CB8AC3E}">
        <p14:creationId xmlns:p14="http://schemas.microsoft.com/office/powerpoint/2010/main" val="920414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difference</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Say ‘It’s possible that A’ when the probability of A is non-zero. For valid arguments without conditionals, with two or more logically independent premises, we can have all premises possible and conclusion 0. E.g. </a:t>
            </a:r>
          </a:p>
          <a:p>
            <a:pPr marL="0" indent="0">
              <a:buNone/>
            </a:pPr>
            <a:r>
              <a:rPr lang="en-GB" dirty="0" smtClean="0"/>
              <a:t>A, B, so A&amp;B</a:t>
            </a:r>
          </a:p>
          <a:p>
            <a:pPr marL="0" indent="0">
              <a:buNone/>
            </a:pPr>
            <a:r>
              <a:rPr lang="en-GB" dirty="0" smtClean="0"/>
              <a:t>A or B, ¬A, so B.</a:t>
            </a:r>
          </a:p>
          <a:p>
            <a:pPr marL="0" indent="0">
              <a:buNone/>
            </a:pPr>
            <a:r>
              <a:rPr lang="en-GB" dirty="0" smtClean="0"/>
              <a:t>Now consider modus ponens: </a:t>
            </a:r>
            <a:r>
              <a:rPr lang="en-GB" dirty="0" err="1" smtClean="0"/>
              <a:t>Poss</a:t>
            </a:r>
            <a:r>
              <a:rPr lang="en-GB" dirty="0" smtClean="0"/>
              <a:t>(A); </a:t>
            </a:r>
            <a:r>
              <a:rPr lang="en-GB" dirty="0" err="1" smtClean="0"/>
              <a:t>Poss</a:t>
            </a:r>
            <a:r>
              <a:rPr lang="en-GB" dirty="0" smtClean="0"/>
              <a:t>(If A, B) so </a:t>
            </a:r>
            <a:r>
              <a:rPr lang="en-GB" dirty="0" err="1" smtClean="0"/>
              <a:t>Poss</a:t>
            </a:r>
            <a:r>
              <a:rPr lang="en-GB" dirty="0" smtClean="0"/>
              <a:t>(B). Another sign that conditionals differ from propositions.</a:t>
            </a:r>
            <a:endParaRPr lang="en-GB" dirty="0"/>
          </a:p>
        </p:txBody>
      </p:sp>
    </p:spTree>
    <p:extLst>
      <p:ext uri="{BB962C8B-B14F-4D97-AF65-F5344CB8AC3E}">
        <p14:creationId xmlns:p14="http://schemas.microsoft.com/office/powerpoint/2010/main" val="3116810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invalid inferences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B; so if A, B</a:t>
            </a:r>
          </a:p>
          <a:p>
            <a:r>
              <a:rPr lang="en-GB" dirty="0" smtClean="0"/>
              <a:t>I can consistently be close to certain that Sue is lecturing right now, while thinking it highly unlikely that if she had a heart attack on her way to work, she is lecturing just now.</a:t>
            </a:r>
          </a:p>
          <a:p>
            <a:endParaRPr lang="en-GB" dirty="0"/>
          </a:p>
          <a:p>
            <a:r>
              <a:rPr lang="en-GB" dirty="0" smtClean="0"/>
              <a:t>¬A; so if A, B</a:t>
            </a:r>
          </a:p>
          <a:p>
            <a:r>
              <a:rPr lang="en-GB" dirty="0" smtClean="0"/>
              <a:t>I can be close to certain that the Republicans won’t win, while thinking it highly unlikely that if they win they will double income tax.</a:t>
            </a:r>
            <a:endParaRPr lang="en-GB" dirty="0"/>
          </a:p>
        </p:txBody>
      </p:sp>
    </p:spTree>
    <p:extLst>
      <p:ext uri="{BB962C8B-B14F-4D97-AF65-F5344CB8AC3E}">
        <p14:creationId xmlns:p14="http://schemas.microsoft.com/office/powerpoint/2010/main" val="23147064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 more</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Strengthening of the antecedent: If A, B; so if C&amp;A, B</a:t>
            </a:r>
          </a:p>
          <a:p>
            <a:r>
              <a:rPr lang="en-GB" dirty="0" smtClean="0"/>
              <a:t>It’s very likely that if you strike the match, it will light; but very unlikely that if you dip it in water and strike it, it will light.</a:t>
            </a:r>
          </a:p>
          <a:p>
            <a:endParaRPr lang="en-GB" dirty="0"/>
          </a:p>
          <a:p>
            <a:r>
              <a:rPr lang="en-GB" dirty="0" smtClean="0"/>
              <a:t>Transitivity: If A, B; if B, C; so if A, C.</a:t>
            </a:r>
          </a:p>
          <a:p>
            <a:r>
              <a:rPr lang="en-GB" dirty="0" smtClean="0"/>
              <a:t>Very likely, if Jones is elected, Brown will resign immediately afterwards; very likely, if Brown dies before the election, Jones will be elected; but not: if Brown dies before the election, Brown will resign immediately after the election!</a:t>
            </a:r>
            <a:endParaRPr lang="en-GB" dirty="0"/>
          </a:p>
        </p:txBody>
      </p:sp>
    </p:spTree>
    <p:extLst>
      <p:ext uri="{BB962C8B-B14F-4D97-AF65-F5344CB8AC3E}">
        <p14:creationId xmlns:p14="http://schemas.microsoft.com/office/powerpoint/2010/main" val="222894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Comments</a:t>
            </a:r>
            <a:endParaRPr lang="en-GB" dirty="0"/>
          </a:p>
        </p:txBody>
      </p:sp>
      <p:sp>
        <p:nvSpPr>
          <p:cNvPr id="3" name="Content Placeholder 2"/>
          <p:cNvSpPr>
            <a:spLocks noGrp="1"/>
          </p:cNvSpPr>
          <p:nvPr>
            <p:ph idx="1"/>
          </p:nvPr>
        </p:nvSpPr>
        <p:spPr/>
        <p:txBody>
          <a:bodyPr>
            <a:normAutofit/>
          </a:bodyPr>
          <a:lstStyle/>
          <a:p>
            <a:r>
              <a:rPr lang="en-GB" dirty="0" smtClean="0"/>
              <a:t>We do have restricted transitivity: if A, B; if A&amp;B, then C; so if A, C.</a:t>
            </a:r>
          </a:p>
          <a:p>
            <a:r>
              <a:rPr lang="en-GB" dirty="0" smtClean="0"/>
              <a:t>Also worthy of note that Conditional Proof fails. ‘¬(A&amp;B); A; so ¬B’ is valid. But as we saw, ‘¬(A&amp;B); so if A, ¬B’ is not.</a:t>
            </a:r>
          </a:p>
          <a:p>
            <a:r>
              <a:rPr lang="en-GB" dirty="0" smtClean="0"/>
              <a:t>We still have a good logic—the same as </a:t>
            </a:r>
            <a:r>
              <a:rPr lang="en-GB" dirty="0" err="1" smtClean="0"/>
              <a:t>Stalnaker’s</a:t>
            </a:r>
            <a:r>
              <a:rPr lang="en-GB" dirty="0" smtClean="0"/>
              <a:t> over their common domain.</a:t>
            </a:r>
          </a:p>
        </p:txBody>
      </p:sp>
    </p:spTree>
    <p:extLst>
      <p:ext uri="{BB962C8B-B14F-4D97-AF65-F5344CB8AC3E}">
        <p14:creationId xmlns:p14="http://schemas.microsoft.com/office/powerpoint/2010/main" val="1409842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Reasons for a suppositional theory of conditionals</a:t>
            </a:r>
            <a:endParaRPr lang="en-GB" dirty="0"/>
          </a:p>
        </p:txBody>
      </p:sp>
      <p:sp>
        <p:nvSpPr>
          <p:cNvPr id="3" name="Content Placeholder 2"/>
          <p:cNvSpPr>
            <a:spLocks noGrp="1"/>
          </p:cNvSpPr>
          <p:nvPr>
            <p:ph idx="1"/>
          </p:nvPr>
        </p:nvSpPr>
        <p:spPr/>
        <p:txBody>
          <a:bodyPr/>
          <a:lstStyle/>
          <a:p>
            <a:r>
              <a:rPr lang="en-GB" dirty="0" smtClean="0"/>
              <a:t>1. Referring expressions in consequents which don’t refer are no problem.</a:t>
            </a:r>
          </a:p>
          <a:p>
            <a:r>
              <a:rPr lang="en-GB" dirty="0" smtClean="0"/>
              <a:t>2. Easier extension to other kinds of speech act.</a:t>
            </a:r>
          </a:p>
          <a:p>
            <a:r>
              <a:rPr lang="en-GB" dirty="0" smtClean="0"/>
              <a:t>3. The main reason: it is the only theory which handles well the fact that our conditional judgements are typically uncertain.</a:t>
            </a:r>
            <a:endParaRPr lang="en-GB" dirty="0"/>
          </a:p>
        </p:txBody>
      </p:sp>
    </p:spTree>
    <p:extLst>
      <p:ext uri="{BB962C8B-B14F-4D97-AF65-F5344CB8AC3E}">
        <p14:creationId xmlns:p14="http://schemas.microsoft.com/office/powerpoint/2010/main" val="6881600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t>
            </a:r>
            <a:r>
              <a:rPr lang="en-GB" dirty="0" smtClean="0"/>
              <a:t>b</a:t>
            </a:r>
            <a:r>
              <a:rPr lang="en-GB" dirty="0" smtClean="0">
                <a:latin typeface="Simplified Arabic Fixed"/>
                <a:cs typeface="Simplified Arabic Fixed"/>
              </a:rPr>
              <a:t>ê</a:t>
            </a:r>
            <a:r>
              <a:rPr lang="en-GB" dirty="0" smtClean="0"/>
              <a:t>te </a:t>
            </a:r>
            <a:r>
              <a:rPr lang="en-GB" dirty="0" smtClean="0"/>
              <a:t>noire</a:t>
            </a:r>
            <a:endParaRPr lang="en-GB" dirty="0"/>
          </a:p>
        </p:txBody>
      </p:sp>
      <p:sp>
        <p:nvSpPr>
          <p:cNvPr id="3" name="Content Placeholder 2"/>
          <p:cNvSpPr>
            <a:spLocks noGrp="1"/>
          </p:cNvSpPr>
          <p:nvPr>
            <p:ph idx="1"/>
          </p:nvPr>
        </p:nvSpPr>
        <p:spPr/>
        <p:txBody>
          <a:bodyPr/>
          <a:lstStyle/>
          <a:p>
            <a:pPr marL="0" indent="0">
              <a:buNone/>
            </a:pPr>
            <a:r>
              <a:rPr lang="en-GB" dirty="0" smtClean="0"/>
              <a:t>Construing conditionals as conditional probabilities, we have no established theory of how to evaluate, in terms of truth conditions, or in terms of probabilities, conjunctions or disjunctions of conditionals, conditionals embedded in other conditionals, and so on. We don’t even know how to construe negations of conditionals. </a:t>
            </a:r>
            <a:endParaRPr lang="en-GB" dirty="0"/>
          </a:p>
        </p:txBody>
      </p:sp>
    </p:spTree>
    <p:extLst>
      <p:ext uri="{BB962C8B-B14F-4D97-AF65-F5344CB8AC3E}">
        <p14:creationId xmlns:p14="http://schemas.microsoft.com/office/powerpoint/2010/main" val="24506366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5452" y="332656"/>
            <a:ext cx="7848872" cy="4524315"/>
          </a:xfrm>
          <a:prstGeom prst="rect">
            <a:avLst/>
          </a:prstGeom>
          <a:noFill/>
        </p:spPr>
        <p:txBody>
          <a:bodyPr wrap="square" rtlCol="0">
            <a:spAutoFit/>
          </a:bodyPr>
          <a:lstStyle/>
          <a:p>
            <a:r>
              <a:rPr lang="en-GB" sz="2400" dirty="0" smtClean="0">
                <a:latin typeface="Times New Roman" pitchFamily="18" charset="0"/>
                <a:cs typeface="Times New Roman" pitchFamily="18" charset="0"/>
              </a:rPr>
              <a:t>“What </a:t>
            </a:r>
            <a:r>
              <a:rPr lang="en-GB" sz="2400" dirty="0">
                <a:latin typeface="Times New Roman" pitchFamily="18" charset="0"/>
                <a:cs typeface="Times New Roman" pitchFamily="18" charset="0"/>
              </a:rPr>
              <a:t>about compound sentences that have </a:t>
            </a:r>
            <a:r>
              <a:rPr lang="en-GB" sz="2400" dirty="0" smtClean="0">
                <a:latin typeface="Times New Roman" pitchFamily="18" charset="0"/>
                <a:cs typeface="Times New Roman" pitchFamily="18" charset="0"/>
              </a:rPr>
              <a:t>… conditionals </a:t>
            </a:r>
            <a:r>
              <a:rPr lang="en-GB" sz="2400" dirty="0">
                <a:latin typeface="Times New Roman" pitchFamily="18" charset="0"/>
                <a:cs typeface="Times New Roman" pitchFamily="18" charset="0"/>
              </a:rPr>
              <a:t>as constituents? We think we know how the truth conditions for compound sentences of various kinds are determined by the truth conditions of constituent </a:t>
            </a:r>
            <a:r>
              <a:rPr lang="en-GB" sz="2400" dirty="0" err="1">
                <a:latin typeface="Times New Roman" pitchFamily="18" charset="0"/>
                <a:cs typeface="Times New Roman" pitchFamily="18" charset="0"/>
              </a:rPr>
              <a:t>subsentences</a:t>
            </a:r>
            <a:r>
              <a:rPr lang="en-GB" sz="2400" dirty="0">
                <a:latin typeface="Times New Roman" pitchFamily="18" charset="0"/>
                <a:cs typeface="Times New Roman" pitchFamily="18" charset="0"/>
              </a:rPr>
              <a:t>, but this knowledge would be useless if any of those sentences lacked truth conditions. Either we need new semantic rules for many familiar connectives and operators when applied to indicative conditionals … or else we need to explain away all seeming examples of compound sentences with conditional constituents</a:t>
            </a:r>
            <a:r>
              <a:rPr lang="en-GB" sz="2400" dirty="0" smtClean="0">
                <a:latin typeface="Times New Roman" pitchFamily="18" charset="0"/>
                <a:cs typeface="Times New Roman" pitchFamily="18" charset="0"/>
              </a:rPr>
              <a:t>.” </a:t>
            </a:r>
            <a:r>
              <a:rPr lang="en-GB" sz="2400" dirty="0">
                <a:latin typeface="Times New Roman" pitchFamily="18" charset="0"/>
                <a:cs typeface="Times New Roman" pitchFamily="18" charset="0"/>
              </a:rPr>
              <a:t>(Lewis, ‘Probabilities of Conditionals and Conditional Probabilities’ 1976, reprinted in Jackson (ed.) </a:t>
            </a:r>
            <a:r>
              <a:rPr lang="en-GB" sz="2400" i="1" dirty="0">
                <a:latin typeface="Times New Roman" pitchFamily="18" charset="0"/>
                <a:cs typeface="Times New Roman" pitchFamily="18" charset="0"/>
              </a:rPr>
              <a:t>Conditionals</a:t>
            </a:r>
            <a:r>
              <a:rPr lang="en-GB" sz="2400" dirty="0">
                <a:latin typeface="Times New Roman" pitchFamily="18" charset="0"/>
                <a:cs typeface="Times New Roman" pitchFamily="18" charset="0"/>
              </a:rPr>
              <a:t> p. 85.</a:t>
            </a:r>
          </a:p>
        </p:txBody>
      </p:sp>
    </p:spTree>
    <p:extLst>
      <p:ext uri="{BB962C8B-B14F-4D97-AF65-F5344CB8AC3E}">
        <p14:creationId xmlns:p14="http://schemas.microsoft.com/office/powerpoint/2010/main" val="1780829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a:t>
            </a:r>
            <a:endParaRPr lang="en-GB" dirty="0"/>
          </a:p>
        </p:txBody>
      </p:sp>
      <p:sp>
        <p:nvSpPr>
          <p:cNvPr id="3" name="Content Placeholder 2"/>
          <p:cNvSpPr>
            <a:spLocks noGrp="1"/>
          </p:cNvSpPr>
          <p:nvPr>
            <p:ph idx="1"/>
          </p:nvPr>
        </p:nvSpPr>
        <p:spPr/>
        <p:txBody>
          <a:bodyPr/>
          <a:lstStyle/>
          <a:p>
            <a:r>
              <a:rPr lang="en-GB" dirty="0" smtClean="0"/>
              <a:t>‘It’s more likely than not that if the gardener did it he used a spade and if the cook did it he used a knife’</a:t>
            </a:r>
          </a:p>
          <a:p>
            <a:r>
              <a:rPr lang="en-GB" dirty="0" smtClean="0"/>
              <a:t>‘If she’ll be angry if she gets a B, she’ll be furious if she gets a C’</a:t>
            </a:r>
            <a:endParaRPr lang="en-GB" dirty="0"/>
          </a:p>
        </p:txBody>
      </p:sp>
    </p:spTree>
    <p:extLst>
      <p:ext uri="{BB962C8B-B14F-4D97-AF65-F5344CB8AC3E}">
        <p14:creationId xmlns:p14="http://schemas.microsoft.com/office/powerpoint/2010/main" val="4147230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en-GB" dirty="0" smtClean="0"/>
              <a:t>Adams’ remark</a:t>
            </a:r>
            <a:endParaRPr lang="en-GB" dirty="0"/>
          </a:p>
        </p:txBody>
      </p:sp>
      <p:sp>
        <p:nvSpPr>
          <p:cNvPr id="3" name="Content Placeholder 2"/>
          <p:cNvSpPr>
            <a:spLocks noGrp="1"/>
          </p:cNvSpPr>
          <p:nvPr>
            <p:ph idx="1"/>
          </p:nvPr>
        </p:nvSpPr>
        <p:spPr>
          <a:xfrm>
            <a:off x="395536" y="908720"/>
            <a:ext cx="8229600" cy="4525963"/>
          </a:xfrm>
        </p:spPr>
        <p:txBody>
          <a:bodyPr>
            <a:normAutofit fontScale="85000" lnSpcReduction="10000"/>
          </a:bodyPr>
          <a:lstStyle/>
          <a:p>
            <a:r>
              <a:rPr lang="en-GB" dirty="0" smtClean="0"/>
              <a:t>There’s a smooth theory of </a:t>
            </a:r>
            <a:r>
              <a:rPr lang="en-GB" dirty="0" err="1" smtClean="0"/>
              <a:t>embeddings</a:t>
            </a:r>
            <a:r>
              <a:rPr lang="en-GB" dirty="0" smtClean="0"/>
              <a:t> in the truth-functional operators if </a:t>
            </a:r>
            <a:r>
              <a:rPr lang="en-GB" i="1" dirty="0" smtClean="0"/>
              <a:t>and only if </a:t>
            </a:r>
            <a:r>
              <a:rPr lang="en-GB" dirty="0" smtClean="0"/>
              <a:t> conditionals have truth conditions. For if there is a smooth theory, conditionals or their negations can occur along with atomic sentences in </a:t>
            </a:r>
            <a:r>
              <a:rPr lang="en-GB" dirty="0" err="1" smtClean="0"/>
              <a:t>Carnapian</a:t>
            </a:r>
            <a:r>
              <a:rPr lang="en-GB" dirty="0" smtClean="0"/>
              <a:t> state descriptions. We can have an exclusive and exhaustive set of these, whose probabilities must sum to 1. The probability of a conditional will be the sum of the probs. of the state descriptions in which it occurs un-negated, i.e. the probability of their truth; and their content is the set of ‘worlds’ in which they are true.</a:t>
            </a:r>
            <a:endParaRPr lang="en-GB" dirty="0"/>
          </a:p>
        </p:txBody>
      </p:sp>
    </p:spTree>
    <p:extLst>
      <p:ext uri="{BB962C8B-B14F-4D97-AF65-F5344CB8AC3E}">
        <p14:creationId xmlns:p14="http://schemas.microsoft.com/office/powerpoint/2010/main" val="14269393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We’ll look at some attempts to solve this problem in my fourth lecture</a:t>
            </a:r>
            <a:endParaRPr lang="en-GB" dirty="0"/>
          </a:p>
        </p:txBody>
      </p:sp>
    </p:spTree>
    <p:extLst>
      <p:ext uri="{BB962C8B-B14F-4D97-AF65-F5344CB8AC3E}">
        <p14:creationId xmlns:p14="http://schemas.microsoft.com/office/powerpoint/2010/main" val="3488664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role of referring expressions in the consequents of conditionals</a:t>
            </a:r>
            <a:endParaRPr lang="en-GB" dirty="0"/>
          </a:p>
        </p:txBody>
      </p:sp>
      <p:sp>
        <p:nvSpPr>
          <p:cNvPr id="3" name="Content Placeholder 2"/>
          <p:cNvSpPr>
            <a:spLocks noGrp="1"/>
          </p:cNvSpPr>
          <p:nvPr>
            <p:ph idx="1"/>
          </p:nvPr>
        </p:nvSpPr>
        <p:spPr/>
        <p:txBody>
          <a:bodyPr>
            <a:normAutofit lnSpcReduction="10000"/>
          </a:bodyPr>
          <a:lstStyle/>
          <a:p>
            <a:pPr marL="0" indent="0">
              <a:buNone/>
            </a:pPr>
            <a:endParaRPr lang="en-GB" dirty="0" smtClean="0"/>
          </a:p>
          <a:p>
            <a:endParaRPr lang="en-GB" dirty="0"/>
          </a:p>
          <a:p>
            <a:r>
              <a:rPr lang="en-GB" dirty="0" smtClean="0"/>
              <a:t>If there’s an ant in my shoe, it’s not very large.</a:t>
            </a:r>
          </a:p>
          <a:p>
            <a:endParaRPr lang="en-GB" dirty="0"/>
          </a:p>
          <a:p>
            <a:r>
              <a:rPr lang="en-GB" dirty="0" smtClean="0"/>
              <a:t>If you do that, the consequences will be dire.</a:t>
            </a:r>
          </a:p>
          <a:p>
            <a:endParaRPr lang="en-GB" dirty="0"/>
          </a:p>
          <a:p>
            <a:r>
              <a:rPr lang="en-GB" dirty="0" smtClean="0"/>
              <a:t>If you press the switch, your action will cause the light to go on.</a:t>
            </a:r>
          </a:p>
          <a:p>
            <a:endParaRPr lang="en-GB" dirty="0"/>
          </a:p>
        </p:txBody>
      </p:sp>
    </p:spTree>
    <p:extLst>
      <p:ext uri="{BB962C8B-B14F-4D97-AF65-F5344CB8AC3E}">
        <p14:creationId xmlns:p14="http://schemas.microsoft.com/office/powerpoint/2010/main" val="4879525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Uniform extension to other speech acts</a:t>
            </a:r>
            <a:endParaRPr lang="en-GB" dirty="0"/>
          </a:p>
        </p:txBody>
      </p:sp>
      <p:sp>
        <p:nvSpPr>
          <p:cNvPr id="3" name="Content Placeholder 2"/>
          <p:cNvSpPr>
            <a:spLocks noGrp="1"/>
          </p:cNvSpPr>
          <p:nvPr>
            <p:ph idx="1"/>
          </p:nvPr>
        </p:nvSpPr>
        <p:spPr/>
        <p:txBody>
          <a:bodyPr>
            <a:normAutofit/>
          </a:bodyPr>
          <a:lstStyle/>
          <a:p>
            <a:r>
              <a:rPr lang="en-GB" dirty="0" smtClean="0"/>
              <a:t>If the patient is still alive in the morning, change the dressing.</a:t>
            </a:r>
          </a:p>
          <a:p>
            <a:r>
              <a:rPr lang="en-GB" dirty="0" smtClean="0"/>
              <a:t>Make it the case that if the patient is still alive in the morning you change the dressing.</a:t>
            </a:r>
          </a:p>
          <a:p>
            <a:endParaRPr lang="en-GB" dirty="0" smtClean="0"/>
          </a:p>
        </p:txBody>
      </p:sp>
    </p:spTree>
    <p:extLst>
      <p:ext uri="{BB962C8B-B14F-4D97-AF65-F5344CB8AC3E}">
        <p14:creationId xmlns:p14="http://schemas.microsoft.com/office/powerpoint/2010/main" val="2713344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Conditional uncertainty</a:t>
            </a:r>
            <a:endParaRPr lang="en-GB" dirty="0"/>
          </a:p>
        </p:txBody>
      </p:sp>
      <p:sp>
        <p:nvSpPr>
          <p:cNvPr id="3" name="Content Placeholder 2"/>
          <p:cNvSpPr>
            <a:spLocks noGrp="1"/>
          </p:cNvSpPr>
          <p:nvPr>
            <p:ph idx="1"/>
          </p:nvPr>
        </p:nvSpPr>
        <p:spPr/>
        <p:txBody>
          <a:bodyPr>
            <a:normAutofit/>
          </a:bodyPr>
          <a:lstStyle/>
          <a:p>
            <a:endParaRPr lang="en-GB" dirty="0" smtClean="0"/>
          </a:p>
          <a:p>
            <a:r>
              <a:rPr lang="en-GB" dirty="0" smtClean="0"/>
              <a:t>‘The probability that two … events will both happen is … the probability of the first [multiplied by] the probability of the second </a:t>
            </a:r>
            <a:r>
              <a:rPr lang="en-GB" i="1" dirty="0" smtClean="0"/>
              <a:t>on the supposition that the first happens’ </a:t>
            </a:r>
            <a:r>
              <a:rPr lang="en-GB" dirty="0" smtClean="0"/>
              <a:t> (Bayes, 1763)</a:t>
            </a:r>
          </a:p>
          <a:p>
            <a:endParaRPr lang="en-GB" dirty="0"/>
          </a:p>
        </p:txBody>
      </p:sp>
    </p:spTree>
    <p:extLst>
      <p:ext uri="{BB962C8B-B14F-4D97-AF65-F5344CB8AC3E}">
        <p14:creationId xmlns:p14="http://schemas.microsoft.com/office/powerpoint/2010/main" val="38431552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a:t>
            </a:r>
            <a:endParaRPr lang="en-GB" dirty="0"/>
          </a:p>
        </p:txBody>
      </p:sp>
      <p:sp>
        <p:nvSpPr>
          <p:cNvPr id="3" name="Content Placeholder 2"/>
          <p:cNvSpPr>
            <a:spLocks noGrp="1"/>
          </p:cNvSpPr>
          <p:nvPr>
            <p:ph idx="1"/>
          </p:nvPr>
        </p:nvSpPr>
        <p:spPr/>
        <p:txBody>
          <a:bodyPr/>
          <a:lstStyle/>
          <a:p>
            <a:r>
              <a:rPr lang="en-GB" dirty="0" smtClean="0"/>
              <a:t>The probability of heads is ½. The probability of not-heads is ½. The probability of tails is ½. The probability of ‘Heads and Tails’ is 0. the probability of ‘Heads and not-tails’ is ½. The probability of ‘Heads on 1</a:t>
            </a:r>
            <a:r>
              <a:rPr lang="en-GB" baseline="30000" dirty="0" smtClean="0"/>
              <a:t>st</a:t>
            </a:r>
            <a:r>
              <a:rPr lang="en-GB" dirty="0" smtClean="0"/>
              <a:t> toss and heads on 2</a:t>
            </a:r>
            <a:r>
              <a:rPr lang="en-GB" baseline="30000" dirty="0" smtClean="0"/>
              <a:t>nd</a:t>
            </a:r>
            <a:r>
              <a:rPr lang="en-GB" dirty="0" smtClean="0"/>
              <a:t> </a:t>
            </a:r>
            <a:r>
              <a:rPr lang="en-GB" dirty="0" err="1" smtClean="0"/>
              <a:t>toss’</a:t>
            </a:r>
            <a:r>
              <a:rPr lang="en-GB" dirty="0" smtClean="0"/>
              <a:t> is ¼. </a:t>
            </a:r>
            <a:endParaRPr lang="en-GB" dirty="0"/>
          </a:p>
        </p:txBody>
      </p:sp>
    </p:spTree>
    <p:extLst>
      <p:ext uri="{BB962C8B-B14F-4D97-AF65-F5344CB8AC3E}">
        <p14:creationId xmlns:p14="http://schemas.microsoft.com/office/powerpoint/2010/main" val="1764459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Ramsey</a:t>
            </a:r>
            <a:endParaRPr lang="en-GB" dirty="0"/>
          </a:p>
        </p:txBody>
      </p:sp>
      <p:sp>
        <p:nvSpPr>
          <p:cNvPr id="3" name="Content Placeholder 2"/>
          <p:cNvSpPr>
            <a:spLocks noGrp="1"/>
          </p:cNvSpPr>
          <p:nvPr>
            <p:ph idx="1"/>
          </p:nvPr>
        </p:nvSpPr>
        <p:spPr/>
        <p:txBody>
          <a:bodyPr>
            <a:normAutofit fontScale="92500"/>
          </a:bodyPr>
          <a:lstStyle/>
          <a:p>
            <a:r>
              <a:rPr lang="en-GB" dirty="0" smtClean="0"/>
              <a:t>‘If two people are arguing, ‘if p, will q’? And are both in doubt as to p, they are adding p hypothetically to their stock of knowledge and arguing on that basis about q; … they are fixing their degrees of belief in q given p.’ (1929, in 1931, p. 247)</a:t>
            </a:r>
          </a:p>
          <a:p>
            <a:r>
              <a:rPr lang="en-GB" dirty="0" smtClean="0"/>
              <a:t>‘Many sentences express cognitive attitudes without being propositions; … . This is even true of the ordinary hypothetical.’ (1929, 147-8)</a:t>
            </a:r>
            <a:endParaRPr lang="en-GB" dirty="0"/>
          </a:p>
        </p:txBody>
      </p:sp>
    </p:spTree>
    <p:extLst>
      <p:ext uri="{BB962C8B-B14F-4D97-AF65-F5344CB8AC3E}">
        <p14:creationId xmlns:p14="http://schemas.microsoft.com/office/powerpoint/2010/main" val="650509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6266" y="1301261"/>
            <a:ext cx="1584176" cy="4611179"/>
          </a:xfrm>
          <a:custGeom>
            <a:avLst/>
            <a:gdLst>
              <a:gd name="connsiteX0" fmla="*/ 0 w 1584176"/>
              <a:gd name="connsiteY0" fmla="*/ 0 h 4608512"/>
              <a:gd name="connsiteX1" fmla="*/ 1584176 w 1584176"/>
              <a:gd name="connsiteY1" fmla="*/ 0 h 4608512"/>
              <a:gd name="connsiteX2" fmla="*/ 1584176 w 1584176"/>
              <a:gd name="connsiteY2" fmla="*/ 4608512 h 4608512"/>
              <a:gd name="connsiteX3" fmla="*/ 0 w 1584176"/>
              <a:gd name="connsiteY3" fmla="*/ 4608512 h 4608512"/>
              <a:gd name="connsiteX4" fmla="*/ 0 w 1584176"/>
              <a:gd name="connsiteY4" fmla="*/ 0 h 4608512"/>
              <a:gd name="connsiteX0" fmla="*/ 0 w 1584176"/>
              <a:gd name="connsiteY0" fmla="*/ 87 h 4608599"/>
              <a:gd name="connsiteX1" fmla="*/ 786934 w 1584176"/>
              <a:gd name="connsiteY1" fmla="*/ 184989 h 4608599"/>
              <a:gd name="connsiteX2" fmla="*/ 1584176 w 1584176"/>
              <a:gd name="connsiteY2" fmla="*/ 87 h 4608599"/>
              <a:gd name="connsiteX3" fmla="*/ 1584176 w 1584176"/>
              <a:gd name="connsiteY3" fmla="*/ 4608599 h 4608599"/>
              <a:gd name="connsiteX4" fmla="*/ 0 w 1584176"/>
              <a:gd name="connsiteY4" fmla="*/ 4608599 h 4608599"/>
              <a:gd name="connsiteX5" fmla="*/ 0 w 1584176"/>
              <a:gd name="connsiteY5" fmla="*/ 87 h 4608599"/>
              <a:gd name="connsiteX0" fmla="*/ 0 w 1584176"/>
              <a:gd name="connsiteY0" fmla="*/ 2667 h 4611179"/>
              <a:gd name="connsiteX1" fmla="*/ 810380 w 1584176"/>
              <a:gd name="connsiteY1" fmla="*/ 0 h 4611179"/>
              <a:gd name="connsiteX2" fmla="*/ 1584176 w 1584176"/>
              <a:gd name="connsiteY2" fmla="*/ 2667 h 4611179"/>
              <a:gd name="connsiteX3" fmla="*/ 1584176 w 1584176"/>
              <a:gd name="connsiteY3" fmla="*/ 4611179 h 4611179"/>
              <a:gd name="connsiteX4" fmla="*/ 0 w 1584176"/>
              <a:gd name="connsiteY4" fmla="*/ 4611179 h 4611179"/>
              <a:gd name="connsiteX5" fmla="*/ 0 w 1584176"/>
              <a:gd name="connsiteY5" fmla="*/ 2667 h 4611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84176" h="4611179">
                <a:moveTo>
                  <a:pt x="0" y="2667"/>
                </a:moveTo>
                <a:cubicBezTo>
                  <a:pt x="266219" y="-2130"/>
                  <a:pt x="544161" y="4797"/>
                  <a:pt x="810380" y="0"/>
                </a:cubicBezTo>
                <a:lnTo>
                  <a:pt x="1584176" y="2667"/>
                </a:lnTo>
                <a:lnTo>
                  <a:pt x="1584176" y="4611179"/>
                </a:lnTo>
                <a:lnTo>
                  <a:pt x="0" y="4611179"/>
                </a:lnTo>
                <a:lnTo>
                  <a:pt x="0" y="2667"/>
                </a:lnTo>
                <a:close/>
              </a:path>
            </a:pathLst>
          </a:cu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H</a:t>
            </a:r>
          </a:p>
        </p:txBody>
      </p:sp>
      <p:sp>
        <p:nvSpPr>
          <p:cNvPr id="4" name="Minus 3"/>
          <p:cNvSpPr/>
          <p:nvPr/>
        </p:nvSpPr>
        <p:spPr>
          <a:xfrm>
            <a:off x="1727684" y="2348880"/>
            <a:ext cx="2088232" cy="45719"/>
          </a:xfrm>
          <a:prstGeom prst="mathMin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 name="Minus 4"/>
          <p:cNvSpPr/>
          <p:nvPr/>
        </p:nvSpPr>
        <p:spPr>
          <a:xfrm>
            <a:off x="1763688" y="3429000"/>
            <a:ext cx="2016224" cy="45719"/>
          </a:xfrm>
          <a:prstGeom prst="mathMin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6" name="TextBox 5"/>
          <p:cNvSpPr txBox="1"/>
          <p:nvPr/>
        </p:nvSpPr>
        <p:spPr>
          <a:xfrm flipH="1">
            <a:off x="2505696" y="1412776"/>
            <a:ext cx="485316" cy="769441"/>
          </a:xfrm>
          <a:prstGeom prst="rect">
            <a:avLst/>
          </a:prstGeom>
          <a:noFill/>
        </p:spPr>
        <p:txBody>
          <a:bodyPr wrap="square" rtlCol="0">
            <a:spAutoFit/>
          </a:bodyPr>
          <a:lstStyle/>
          <a:p>
            <a:r>
              <a:rPr lang="en-GB" sz="4400" b="1" dirty="0">
                <a:solidFill>
                  <a:prstClr val="black"/>
                </a:solidFill>
              </a:rPr>
              <a:t>H</a:t>
            </a:r>
          </a:p>
        </p:txBody>
      </p:sp>
      <p:sp>
        <p:nvSpPr>
          <p:cNvPr id="7" name="TextBox 6"/>
          <p:cNvSpPr txBox="1"/>
          <p:nvPr/>
        </p:nvSpPr>
        <p:spPr>
          <a:xfrm>
            <a:off x="2559544" y="2492896"/>
            <a:ext cx="560028" cy="707886"/>
          </a:xfrm>
          <a:prstGeom prst="rect">
            <a:avLst/>
          </a:prstGeom>
          <a:noFill/>
        </p:spPr>
        <p:txBody>
          <a:bodyPr wrap="square" rtlCol="0">
            <a:spAutoFit/>
          </a:bodyPr>
          <a:lstStyle/>
          <a:p>
            <a:r>
              <a:rPr lang="en-GB" sz="4000" b="1" dirty="0">
                <a:solidFill>
                  <a:prstClr val="black"/>
                </a:solidFill>
              </a:rPr>
              <a:t>T</a:t>
            </a:r>
          </a:p>
        </p:txBody>
      </p:sp>
      <p:sp>
        <p:nvSpPr>
          <p:cNvPr id="8" name="TextBox 7"/>
          <p:cNvSpPr txBox="1"/>
          <p:nvPr/>
        </p:nvSpPr>
        <p:spPr>
          <a:xfrm>
            <a:off x="539552" y="2071433"/>
            <a:ext cx="1081778" cy="646331"/>
          </a:xfrm>
          <a:prstGeom prst="rect">
            <a:avLst/>
          </a:prstGeom>
          <a:noFill/>
        </p:spPr>
        <p:txBody>
          <a:bodyPr wrap="square" rtlCol="0">
            <a:spAutoFit/>
          </a:bodyPr>
          <a:lstStyle/>
          <a:p>
            <a:r>
              <a:rPr lang="en-GB" sz="3600" dirty="0">
                <a:solidFill>
                  <a:prstClr val="black"/>
                </a:solidFill>
              </a:rPr>
              <a:t>Toss</a:t>
            </a:r>
          </a:p>
        </p:txBody>
      </p:sp>
      <p:sp>
        <p:nvSpPr>
          <p:cNvPr id="9" name="TextBox 8"/>
          <p:cNvSpPr txBox="1"/>
          <p:nvPr/>
        </p:nvSpPr>
        <p:spPr>
          <a:xfrm>
            <a:off x="0" y="4072716"/>
            <a:ext cx="2009146" cy="584775"/>
          </a:xfrm>
          <a:prstGeom prst="rect">
            <a:avLst/>
          </a:prstGeom>
          <a:noFill/>
        </p:spPr>
        <p:txBody>
          <a:bodyPr wrap="square" rtlCol="0">
            <a:spAutoFit/>
          </a:bodyPr>
          <a:lstStyle/>
          <a:p>
            <a:r>
              <a:rPr lang="en-GB" sz="3200" dirty="0">
                <a:solidFill>
                  <a:prstClr val="black"/>
                </a:solidFill>
              </a:rPr>
              <a:t>Don’t toss</a:t>
            </a:r>
          </a:p>
        </p:txBody>
      </p:sp>
      <p:sp>
        <p:nvSpPr>
          <p:cNvPr id="10" name="TextBox 9"/>
          <p:cNvSpPr txBox="1"/>
          <p:nvPr/>
        </p:nvSpPr>
        <p:spPr>
          <a:xfrm>
            <a:off x="3829949" y="1512545"/>
            <a:ext cx="806631" cy="3323987"/>
          </a:xfrm>
          <a:prstGeom prst="rect">
            <a:avLst/>
          </a:prstGeom>
          <a:noFill/>
        </p:spPr>
        <p:txBody>
          <a:bodyPr wrap="none" rtlCol="0">
            <a:spAutoFit/>
          </a:bodyPr>
          <a:lstStyle/>
          <a:p>
            <a:r>
              <a:rPr lang="en-GB" sz="2800" dirty="0">
                <a:solidFill>
                  <a:prstClr val="black"/>
                </a:solidFill>
              </a:rPr>
              <a:t>25%</a:t>
            </a:r>
          </a:p>
          <a:p>
            <a:endParaRPr lang="en-GB" sz="1400" dirty="0">
              <a:solidFill>
                <a:prstClr val="black"/>
              </a:solidFill>
            </a:endParaRPr>
          </a:p>
          <a:p>
            <a:endParaRPr lang="en-GB" sz="2800" dirty="0">
              <a:solidFill>
                <a:prstClr val="black"/>
              </a:solidFill>
            </a:endParaRPr>
          </a:p>
          <a:p>
            <a:r>
              <a:rPr lang="en-GB" sz="2800" dirty="0">
                <a:solidFill>
                  <a:prstClr val="black"/>
                </a:solidFill>
              </a:rPr>
              <a:t>25%</a:t>
            </a:r>
          </a:p>
          <a:p>
            <a:endParaRPr lang="en-GB" sz="2800" dirty="0">
              <a:solidFill>
                <a:prstClr val="black"/>
              </a:solidFill>
            </a:endParaRPr>
          </a:p>
          <a:p>
            <a:endParaRPr lang="en-GB" sz="2800" dirty="0">
              <a:solidFill>
                <a:prstClr val="black"/>
              </a:solidFill>
            </a:endParaRPr>
          </a:p>
          <a:p>
            <a:endParaRPr lang="en-GB" sz="2800" dirty="0">
              <a:solidFill>
                <a:prstClr val="black"/>
              </a:solidFill>
            </a:endParaRPr>
          </a:p>
          <a:p>
            <a:r>
              <a:rPr lang="en-GB" sz="2800" dirty="0">
                <a:solidFill>
                  <a:prstClr val="black"/>
                </a:solidFill>
              </a:rPr>
              <a:t>50%</a:t>
            </a:r>
          </a:p>
        </p:txBody>
      </p:sp>
      <p:sp>
        <p:nvSpPr>
          <p:cNvPr id="11" name="TextBox 10"/>
          <p:cNvSpPr txBox="1"/>
          <p:nvPr/>
        </p:nvSpPr>
        <p:spPr>
          <a:xfrm>
            <a:off x="5508104" y="2050830"/>
            <a:ext cx="3091103" cy="2246769"/>
          </a:xfrm>
          <a:prstGeom prst="rect">
            <a:avLst/>
          </a:prstGeom>
          <a:noFill/>
        </p:spPr>
        <p:txBody>
          <a:bodyPr wrap="none" rtlCol="0">
            <a:spAutoFit/>
          </a:bodyPr>
          <a:lstStyle/>
          <a:p>
            <a:r>
              <a:rPr lang="en-GB" sz="2800" dirty="0">
                <a:solidFill>
                  <a:prstClr val="black"/>
                </a:solidFill>
              </a:rPr>
              <a:t>CP: 50%</a:t>
            </a:r>
          </a:p>
          <a:p>
            <a:r>
              <a:rPr lang="en-GB" sz="2800" dirty="0">
                <a:solidFill>
                  <a:prstClr val="black"/>
                </a:solidFill>
              </a:rPr>
              <a:t>Truth-function: 75%</a:t>
            </a:r>
          </a:p>
          <a:p>
            <a:r>
              <a:rPr lang="en-GB" sz="2800" dirty="0">
                <a:solidFill>
                  <a:prstClr val="black"/>
                </a:solidFill>
              </a:rPr>
              <a:t>Lewis-style: 25%</a:t>
            </a:r>
          </a:p>
          <a:p>
            <a:r>
              <a:rPr lang="en-GB" sz="2800" dirty="0">
                <a:solidFill>
                  <a:prstClr val="black"/>
                </a:solidFill>
              </a:rPr>
              <a:t>Strict: 0%</a:t>
            </a:r>
          </a:p>
          <a:p>
            <a:r>
              <a:rPr lang="en-GB" sz="2800" dirty="0">
                <a:solidFill>
                  <a:prstClr val="black"/>
                </a:solidFill>
              </a:rPr>
              <a:t>(e.g. </a:t>
            </a:r>
            <a:r>
              <a:rPr lang="en-GB" sz="2800" dirty="0" err="1">
                <a:solidFill>
                  <a:prstClr val="black"/>
                </a:solidFill>
              </a:rPr>
              <a:t>Lycan</a:t>
            </a:r>
            <a:r>
              <a:rPr lang="en-GB" sz="2800" dirty="0">
                <a:solidFill>
                  <a:prstClr val="black"/>
                </a:solidFill>
              </a:rPr>
              <a:t>, Gillies)</a:t>
            </a:r>
          </a:p>
        </p:txBody>
      </p:sp>
      <p:sp>
        <p:nvSpPr>
          <p:cNvPr id="12" name="AutoShape 2" descr="Killer Puzzle 497"/>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 name="TextBox 12"/>
          <p:cNvSpPr txBox="1"/>
          <p:nvPr/>
        </p:nvSpPr>
        <p:spPr>
          <a:xfrm>
            <a:off x="1617463" y="215725"/>
            <a:ext cx="5992666" cy="646331"/>
          </a:xfrm>
          <a:prstGeom prst="rect">
            <a:avLst/>
          </a:prstGeom>
          <a:noFill/>
        </p:spPr>
        <p:txBody>
          <a:bodyPr wrap="none" rtlCol="0">
            <a:spAutoFit/>
          </a:bodyPr>
          <a:lstStyle/>
          <a:p>
            <a:r>
              <a:rPr lang="en-GB" sz="3600" b="1" dirty="0">
                <a:solidFill>
                  <a:prstClr val="black"/>
                </a:solidFill>
              </a:rPr>
              <a:t>If she tosses, it will land heads</a:t>
            </a:r>
          </a:p>
        </p:txBody>
      </p:sp>
    </p:spTree>
    <p:extLst>
      <p:ext uri="{BB962C8B-B14F-4D97-AF65-F5344CB8AC3E}">
        <p14:creationId xmlns:p14="http://schemas.microsoft.com/office/powerpoint/2010/main" val="67227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20262" y="1286137"/>
            <a:ext cx="1584176" cy="4611179"/>
          </a:xfrm>
          <a:custGeom>
            <a:avLst/>
            <a:gdLst>
              <a:gd name="connsiteX0" fmla="*/ 0 w 1584176"/>
              <a:gd name="connsiteY0" fmla="*/ 0 h 4608512"/>
              <a:gd name="connsiteX1" fmla="*/ 1584176 w 1584176"/>
              <a:gd name="connsiteY1" fmla="*/ 0 h 4608512"/>
              <a:gd name="connsiteX2" fmla="*/ 1584176 w 1584176"/>
              <a:gd name="connsiteY2" fmla="*/ 4608512 h 4608512"/>
              <a:gd name="connsiteX3" fmla="*/ 0 w 1584176"/>
              <a:gd name="connsiteY3" fmla="*/ 4608512 h 4608512"/>
              <a:gd name="connsiteX4" fmla="*/ 0 w 1584176"/>
              <a:gd name="connsiteY4" fmla="*/ 0 h 4608512"/>
              <a:gd name="connsiteX0" fmla="*/ 0 w 1584176"/>
              <a:gd name="connsiteY0" fmla="*/ 87 h 4608599"/>
              <a:gd name="connsiteX1" fmla="*/ 786934 w 1584176"/>
              <a:gd name="connsiteY1" fmla="*/ 184989 h 4608599"/>
              <a:gd name="connsiteX2" fmla="*/ 1584176 w 1584176"/>
              <a:gd name="connsiteY2" fmla="*/ 87 h 4608599"/>
              <a:gd name="connsiteX3" fmla="*/ 1584176 w 1584176"/>
              <a:gd name="connsiteY3" fmla="*/ 4608599 h 4608599"/>
              <a:gd name="connsiteX4" fmla="*/ 0 w 1584176"/>
              <a:gd name="connsiteY4" fmla="*/ 4608599 h 4608599"/>
              <a:gd name="connsiteX5" fmla="*/ 0 w 1584176"/>
              <a:gd name="connsiteY5" fmla="*/ 87 h 4608599"/>
              <a:gd name="connsiteX0" fmla="*/ 0 w 1584176"/>
              <a:gd name="connsiteY0" fmla="*/ 2667 h 4611179"/>
              <a:gd name="connsiteX1" fmla="*/ 810380 w 1584176"/>
              <a:gd name="connsiteY1" fmla="*/ 0 h 4611179"/>
              <a:gd name="connsiteX2" fmla="*/ 1584176 w 1584176"/>
              <a:gd name="connsiteY2" fmla="*/ 2667 h 4611179"/>
              <a:gd name="connsiteX3" fmla="*/ 1584176 w 1584176"/>
              <a:gd name="connsiteY3" fmla="*/ 4611179 h 4611179"/>
              <a:gd name="connsiteX4" fmla="*/ 0 w 1584176"/>
              <a:gd name="connsiteY4" fmla="*/ 4611179 h 4611179"/>
              <a:gd name="connsiteX5" fmla="*/ 0 w 1584176"/>
              <a:gd name="connsiteY5" fmla="*/ 2667 h 4611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84176" h="4611179">
                <a:moveTo>
                  <a:pt x="0" y="2667"/>
                </a:moveTo>
                <a:cubicBezTo>
                  <a:pt x="266219" y="-2130"/>
                  <a:pt x="544161" y="4797"/>
                  <a:pt x="810380" y="0"/>
                </a:cubicBezTo>
                <a:lnTo>
                  <a:pt x="1584176" y="2667"/>
                </a:lnTo>
                <a:lnTo>
                  <a:pt x="1584176" y="4611179"/>
                </a:lnTo>
                <a:lnTo>
                  <a:pt x="0" y="4611179"/>
                </a:lnTo>
                <a:lnTo>
                  <a:pt x="0" y="2667"/>
                </a:lnTo>
                <a:close/>
              </a:path>
            </a:pathLst>
          </a:cu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H</a:t>
            </a:r>
          </a:p>
        </p:txBody>
      </p:sp>
      <p:sp>
        <p:nvSpPr>
          <p:cNvPr id="4" name="Minus 3"/>
          <p:cNvSpPr/>
          <p:nvPr/>
        </p:nvSpPr>
        <p:spPr>
          <a:xfrm>
            <a:off x="1668234" y="1994398"/>
            <a:ext cx="2088232" cy="45719"/>
          </a:xfrm>
          <a:prstGeom prst="mathMin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 name="Minus 4"/>
          <p:cNvSpPr/>
          <p:nvPr/>
        </p:nvSpPr>
        <p:spPr>
          <a:xfrm>
            <a:off x="1704238" y="2339343"/>
            <a:ext cx="2016224" cy="45719"/>
          </a:xfrm>
          <a:prstGeom prst="mathMinus">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6" name="TextBox 5"/>
          <p:cNvSpPr txBox="1"/>
          <p:nvPr/>
        </p:nvSpPr>
        <p:spPr>
          <a:xfrm flipH="1">
            <a:off x="1979712" y="1286137"/>
            <a:ext cx="1548172" cy="523220"/>
          </a:xfrm>
          <a:prstGeom prst="rect">
            <a:avLst/>
          </a:prstGeom>
          <a:noFill/>
        </p:spPr>
        <p:txBody>
          <a:bodyPr wrap="square" rtlCol="0">
            <a:spAutoFit/>
          </a:bodyPr>
          <a:lstStyle/>
          <a:p>
            <a:pPr algn="ctr"/>
            <a:r>
              <a:rPr lang="en-GB" sz="2800" b="1" dirty="0">
                <a:solidFill>
                  <a:prstClr val="black"/>
                </a:solidFill>
              </a:rPr>
              <a:t>Accept</a:t>
            </a:r>
          </a:p>
        </p:txBody>
      </p:sp>
      <p:sp>
        <p:nvSpPr>
          <p:cNvPr id="7" name="TextBox 6"/>
          <p:cNvSpPr txBox="1"/>
          <p:nvPr/>
        </p:nvSpPr>
        <p:spPr>
          <a:xfrm>
            <a:off x="2009146" y="1952159"/>
            <a:ext cx="1495292" cy="461665"/>
          </a:xfrm>
          <a:prstGeom prst="rect">
            <a:avLst/>
          </a:prstGeom>
          <a:noFill/>
        </p:spPr>
        <p:txBody>
          <a:bodyPr wrap="square" rtlCol="0">
            <a:spAutoFit/>
          </a:bodyPr>
          <a:lstStyle/>
          <a:p>
            <a:pPr algn="ctr"/>
            <a:r>
              <a:rPr lang="en-GB" sz="2400" b="1" dirty="0">
                <a:solidFill>
                  <a:prstClr val="black"/>
                </a:solidFill>
              </a:rPr>
              <a:t>Decline</a:t>
            </a:r>
          </a:p>
        </p:txBody>
      </p:sp>
      <p:sp>
        <p:nvSpPr>
          <p:cNvPr id="8" name="TextBox 7"/>
          <p:cNvSpPr txBox="1"/>
          <p:nvPr/>
        </p:nvSpPr>
        <p:spPr>
          <a:xfrm>
            <a:off x="1184250" y="1286137"/>
            <a:ext cx="726496" cy="584775"/>
          </a:xfrm>
          <a:prstGeom prst="rect">
            <a:avLst/>
          </a:prstGeom>
          <a:noFill/>
        </p:spPr>
        <p:txBody>
          <a:bodyPr wrap="square" rtlCol="0">
            <a:spAutoFit/>
          </a:bodyPr>
          <a:lstStyle/>
          <a:p>
            <a:r>
              <a:rPr lang="en-GB" sz="3200" b="1" dirty="0">
                <a:solidFill>
                  <a:prstClr val="black"/>
                </a:solidFill>
              </a:rPr>
              <a:t>9%</a:t>
            </a:r>
          </a:p>
        </p:txBody>
      </p:sp>
      <p:sp>
        <p:nvSpPr>
          <p:cNvPr id="9" name="TextBox 8"/>
          <p:cNvSpPr txBox="1"/>
          <p:nvPr/>
        </p:nvSpPr>
        <p:spPr>
          <a:xfrm>
            <a:off x="1028032" y="3549496"/>
            <a:ext cx="827584" cy="523220"/>
          </a:xfrm>
          <a:prstGeom prst="rect">
            <a:avLst/>
          </a:prstGeom>
          <a:noFill/>
        </p:spPr>
        <p:txBody>
          <a:bodyPr wrap="square" rtlCol="0">
            <a:spAutoFit/>
          </a:bodyPr>
          <a:lstStyle/>
          <a:p>
            <a:r>
              <a:rPr lang="en-GB" sz="2800" b="1" dirty="0">
                <a:solidFill>
                  <a:prstClr val="black"/>
                </a:solidFill>
              </a:rPr>
              <a:t>90%</a:t>
            </a:r>
          </a:p>
        </p:txBody>
      </p:sp>
      <p:sp>
        <p:nvSpPr>
          <p:cNvPr id="10" name="TextBox 9"/>
          <p:cNvSpPr txBox="1"/>
          <p:nvPr/>
        </p:nvSpPr>
        <p:spPr>
          <a:xfrm>
            <a:off x="3504438" y="1676025"/>
            <a:ext cx="1326902" cy="2677656"/>
          </a:xfrm>
          <a:prstGeom prst="rect">
            <a:avLst/>
          </a:prstGeom>
          <a:noFill/>
        </p:spPr>
        <p:txBody>
          <a:bodyPr wrap="none" rtlCol="0">
            <a:spAutoFit/>
          </a:bodyPr>
          <a:lstStyle/>
          <a:p>
            <a:pPr algn="ctr"/>
            <a:r>
              <a:rPr lang="en-GB" sz="2800" b="1" dirty="0">
                <a:solidFill>
                  <a:prstClr val="black"/>
                </a:solidFill>
              </a:rPr>
              <a:t>Offered</a:t>
            </a:r>
          </a:p>
          <a:p>
            <a:pPr algn="ctr"/>
            <a:endParaRPr lang="en-GB" sz="2800" b="1" dirty="0">
              <a:solidFill>
                <a:prstClr val="black"/>
              </a:solidFill>
            </a:endParaRPr>
          </a:p>
          <a:p>
            <a:pPr algn="ctr"/>
            <a:endParaRPr lang="en-GB" sz="2800" b="1" dirty="0">
              <a:solidFill>
                <a:prstClr val="black"/>
              </a:solidFill>
            </a:endParaRPr>
          </a:p>
          <a:p>
            <a:pPr algn="ctr"/>
            <a:endParaRPr lang="en-GB" sz="2800" b="1" dirty="0">
              <a:solidFill>
                <a:prstClr val="black"/>
              </a:solidFill>
            </a:endParaRPr>
          </a:p>
          <a:p>
            <a:pPr algn="ctr"/>
            <a:r>
              <a:rPr lang="en-GB" sz="2800" b="1" dirty="0">
                <a:solidFill>
                  <a:prstClr val="black"/>
                </a:solidFill>
              </a:rPr>
              <a:t>Not</a:t>
            </a:r>
          </a:p>
          <a:p>
            <a:pPr algn="ctr"/>
            <a:r>
              <a:rPr lang="en-GB" sz="2800" b="1" dirty="0">
                <a:solidFill>
                  <a:prstClr val="black"/>
                </a:solidFill>
              </a:rPr>
              <a:t>offered</a:t>
            </a:r>
          </a:p>
        </p:txBody>
      </p:sp>
      <p:sp>
        <p:nvSpPr>
          <p:cNvPr id="11" name="TextBox 10"/>
          <p:cNvSpPr txBox="1"/>
          <p:nvPr/>
        </p:nvSpPr>
        <p:spPr>
          <a:xfrm>
            <a:off x="5508104" y="2050830"/>
            <a:ext cx="3091103" cy="1815882"/>
          </a:xfrm>
          <a:prstGeom prst="rect">
            <a:avLst/>
          </a:prstGeom>
          <a:noFill/>
        </p:spPr>
        <p:txBody>
          <a:bodyPr wrap="none" rtlCol="0">
            <a:spAutoFit/>
          </a:bodyPr>
          <a:lstStyle/>
          <a:p>
            <a:r>
              <a:rPr lang="en-GB" sz="2800" dirty="0">
                <a:solidFill>
                  <a:prstClr val="black"/>
                </a:solidFill>
              </a:rPr>
              <a:t>CP: 10%</a:t>
            </a:r>
          </a:p>
          <a:p>
            <a:r>
              <a:rPr lang="en-GB" sz="2800" dirty="0">
                <a:solidFill>
                  <a:prstClr val="black"/>
                </a:solidFill>
              </a:rPr>
              <a:t>Truth-function: 91%</a:t>
            </a:r>
          </a:p>
          <a:p>
            <a:r>
              <a:rPr lang="en-GB" sz="2800" dirty="0">
                <a:solidFill>
                  <a:prstClr val="black"/>
                </a:solidFill>
              </a:rPr>
              <a:t>Lewis-style: 1%</a:t>
            </a:r>
          </a:p>
          <a:p>
            <a:r>
              <a:rPr lang="en-GB" sz="2800" dirty="0">
                <a:solidFill>
                  <a:prstClr val="black"/>
                </a:solidFill>
              </a:rPr>
              <a:t>Strict: 0%</a:t>
            </a:r>
          </a:p>
        </p:txBody>
      </p:sp>
      <p:sp>
        <p:nvSpPr>
          <p:cNvPr id="12" name="AutoShape 2" descr="Killer Puzzle 497"/>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 name="TextBox 2"/>
          <p:cNvSpPr txBox="1"/>
          <p:nvPr/>
        </p:nvSpPr>
        <p:spPr>
          <a:xfrm>
            <a:off x="1256261" y="1982151"/>
            <a:ext cx="623889" cy="523220"/>
          </a:xfrm>
          <a:prstGeom prst="rect">
            <a:avLst/>
          </a:prstGeom>
          <a:noFill/>
        </p:spPr>
        <p:txBody>
          <a:bodyPr wrap="none" rtlCol="0">
            <a:spAutoFit/>
          </a:bodyPr>
          <a:lstStyle/>
          <a:p>
            <a:r>
              <a:rPr lang="en-GB" sz="2800" b="1" dirty="0">
                <a:solidFill>
                  <a:prstClr val="black"/>
                </a:solidFill>
              </a:rPr>
              <a:t>1%</a:t>
            </a:r>
          </a:p>
        </p:txBody>
      </p:sp>
      <p:sp>
        <p:nvSpPr>
          <p:cNvPr id="13" name="TextBox 12"/>
          <p:cNvSpPr txBox="1"/>
          <p:nvPr/>
        </p:nvSpPr>
        <p:spPr>
          <a:xfrm>
            <a:off x="2267744" y="297522"/>
            <a:ext cx="4358373" cy="646331"/>
          </a:xfrm>
          <a:prstGeom prst="rect">
            <a:avLst/>
          </a:prstGeom>
          <a:noFill/>
        </p:spPr>
        <p:txBody>
          <a:bodyPr wrap="none" rtlCol="0">
            <a:spAutoFit/>
          </a:bodyPr>
          <a:lstStyle/>
          <a:p>
            <a:r>
              <a:rPr lang="en-GB" sz="3600" b="1" dirty="0">
                <a:solidFill>
                  <a:prstClr val="black"/>
                </a:solidFill>
              </a:rPr>
              <a:t>If offered, will decline</a:t>
            </a:r>
          </a:p>
        </p:txBody>
      </p:sp>
    </p:spTree>
    <p:extLst>
      <p:ext uri="{BB962C8B-B14F-4D97-AF65-F5344CB8AC3E}">
        <p14:creationId xmlns:p14="http://schemas.microsoft.com/office/powerpoint/2010/main" val="30140393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9526</TotalTime>
  <Words>1451</Words>
  <Application>Microsoft Office PowerPoint</Application>
  <PresentationFormat>On-screen Show (4:3)</PresentationFormat>
  <Paragraphs>124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Conditionals, Suppositions and Uncertainty Lecture 2</vt:lpstr>
      <vt:lpstr>Reasons for a suppositional theory of conditionals</vt:lpstr>
      <vt:lpstr>The role of referring expressions in the consequents of conditionals</vt:lpstr>
      <vt:lpstr>Uniform extension to other speech acts</vt:lpstr>
      <vt:lpstr>Conditional uncertainty</vt:lpstr>
      <vt:lpstr>Example</vt:lpstr>
      <vt:lpstr>Ramsey</vt:lpstr>
      <vt:lpstr>PowerPoint Presentation</vt:lpstr>
      <vt:lpstr>PowerPoint Presentation</vt:lpstr>
      <vt:lpstr>Two questions</vt:lpstr>
      <vt:lpstr>The truth-functional conditional</vt:lpstr>
      <vt:lpstr>The non-truth-functional conditional</vt:lpstr>
      <vt:lpstr>Adams on validity</vt:lpstr>
      <vt:lpstr>Adams-validity continued</vt:lpstr>
      <vt:lpstr>Extension to conditionals</vt:lpstr>
      <vt:lpstr>A difference</vt:lpstr>
      <vt:lpstr>Some invalid inferences</vt:lpstr>
      <vt:lpstr>And more</vt:lpstr>
      <vt:lpstr>Comments</vt:lpstr>
      <vt:lpstr>The bête noire</vt:lpstr>
      <vt:lpstr>PowerPoint Presentation</vt:lpstr>
      <vt:lpstr>Examples</vt:lpstr>
      <vt:lpstr>Adams’ remark</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dorothy</dc:creator>
  <cp:lastModifiedBy>dorothy</cp:lastModifiedBy>
  <cp:revision>44</cp:revision>
  <cp:lastPrinted>2019-06-01T16:05:11Z</cp:lastPrinted>
  <dcterms:created xsi:type="dcterms:W3CDTF">2016-04-29T16:51:13Z</dcterms:created>
  <dcterms:modified xsi:type="dcterms:W3CDTF">2019-06-12T20:05:44Z</dcterms:modified>
</cp:coreProperties>
</file>