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981BF668-5B81-4D44-9277-77956FCB2D40}" type="datetimeFigureOut">
              <a:rPr lang="en-GB" smtClean="0"/>
              <a:t>12/06/2019</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864F95C-9C68-4438-965C-FD30F85852BC}" type="slidenum">
              <a:rPr lang="en-GB" smtClean="0"/>
              <a:t>‹#›</a:t>
            </a:fld>
            <a:endParaRPr lang="en-GB"/>
          </a:p>
        </p:txBody>
      </p:sp>
    </p:spTree>
    <p:extLst>
      <p:ext uri="{BB962C8B-B14F-4D97-AF65-F5344CB8AC3E}">
        <p14:creationId xmlns:p14="http://schemas.microsoft.com/office/powerpoint/2010/main" val="3151992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0B9AE9F7-2B83-4B87-B307-E3DFF9332148}" type="datetimeFigureOut">
              <a:rPr lang="en-GB" smtClean="0"/>
              <a:t>12/06/2019</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A69BA69B-93A1-4200-9CD8-1DB9F3FD9883}" type="slidenum">
              <a:rPr lang="en-GB" smtClean="0"/>
              <a:t>‹#›</a:t>
            </a:fld>
            <a:endParaRPr lang="en-GB"/>
          </a:p>
        </p:txBody>
      </p:sp>
    </p:spTree>
    <p:extLst>
      <p:ext uri="{BB962C8B-B14F-4D97-AF65-F5344CB8AC3E}">
        <p14:creationId xmlns:p14="http://schemas.microsoft.com/office/powerpoint/2010/main" val="1800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examples: Ramsey. Important that it goes the other way round because many claim that the counterfactual is stronger than the indicative.</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3</a:t>
            </a:fld>
            <a:endParaRPr lang="en-GB"/>
          </a:p>
        </p:txBody>
      </p:sp>
    </p:spTree>
    <p:extLst>
      <p:ext uri="{BB962C8B-B14F-4D97-AF65-F5344CB8AC3E}">
        <p14:creationId xmlns:p14="http://schemas.microsoft.com/office/powerpoint/2010/main" val="219245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only position in logical space not filled is a suppositional account of counterfactuals</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4</a:t>
            </a:fld>
            <a:endParaRPr lang="en-GB"/>
          </a:p>
        </p:txBody>
      </p:sp>
    </p:spTree>
    <p:extLst>
      <p:ext uri="{BB962C8B-B14F-4D97-AF65-F5344CB8AC3E}">
        <p14:creationId xmlns:p14="http://schemas.microsoft.com/office/powerpoint/2010/main" val="100943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Started off as a topic in philosophy of science closely linked to laws of nature.</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5</a:t>
            </a:fld>
            <a:endParaRPr lang="en-GB"/>
          </a:p>
        </p:txBody>
      </p:sp>
    </p:spTree>
    <p:extLst>
      <p:ext uri="{BB962C8B-B14F-4D97-AF65-F5344CB8AC3E}">
        <p14:creationId xmlns:p14="http://schemas.microsoft.com/office/powerpoint/2010/main" val="4368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Fine; Hitler</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10</a:t>
            </a:fld>
            <a:endParaRPr lang="en-GB"/>
          </a:p>
        </p:txBody>
      </p:sp>
    </p:spTree>
    <p:extLst>
      <p:ext uri="{BB962C8B-B14F-4D97-AF65-F5344CB8AC3E}">
        <p14:creationId xmlns:p14="http://schemas.microsoft.com/office/powerpoint/2010/main" val="605521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Alan Hajek has been arguing for years that almost all counterfactuals turn out to be false, (construed</a:t>
            </a:r>
            <a:r>
              <a:rPr lang="en-GB" baseline="0" dirty="0" smtClean="0"/>
              <a:t> a la Lewis)</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14</a:t>
            </a:fld>
            <a:endParaRPr lang="en-GB"/>
          </a:p>
        </p:txBody>
      </p:sp>
    </p:spTree>
    <p:extLst>
      <p:ext uri="{BB962C8B-B14F-4D97-AF65-F5344CB8AC3E}">
        <p14:creationId xmlns:p14="http://schemas.microsoft.com/office/powerpoint/2010/main" val="164122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notes p. 5</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20</a:t>
            </a:fld>
            <a:endParaRPr lang="en-GB"/>
          </a:p>
        </p:txBody>
      </p:sp>
    </p:spTree>
    <p:extLst>
      <p:ext uri="{BB962C8B-B14F-4D97-AF65-F5344CB8AC3E}">
        <p14:creationId xmlns:p14="http://schemas.microsoft.com/office/powerpoint/2010/main" val="264186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Van </a:t>
            </a:r>
            <a:r>
              <a:rPr lang="en-GB" dirty="0" err="1" smtClean="0"/>
              <a:t>Fraassen</a:t>
            </a:r>
            <a:r>
              <a:rPr lang="en-GB" dirty="0" smtClean="0"/>
              <a:t> example. Treasure hunt example.</a:t>
            </a:r>
            <a:endParaRPr lang="en-GB" dirty="0"/>
          </a:p>
        </p:txBody>
      </p:sp>
      <p:sp>
        <p:nvSpPr>
          <p:cNvPr id="4" name="Slide Number Placeholder 3"/>
          <p:cNvSpPr>
            <a:spLocks noGrp="1"/>
          </p:cNvSpPr>
          <p:nvPr>
            <p:ph type="sldNum" sz="quarter" idx="10"/>
          </p:nvPr>
        </p:nvSpPr>
        <p:spPr/>
        <p:txBody>
          <a:bodyPr/>
          <a:lstStyle/>
          <a:p>
            <a:fld id="{A69BA69B-93A1-4200-9CD8-1DB9F3FD9883}" type="slidenum">
              <a:rPr lang="en-GB" smtClean="0"/>
              <a:t>22</a:t>
            </a:fld>
            <a:endParaRPr lang="en-GB"/>
          </a:p>
        </p:txBody>
      </p:sp>
    </p:spTree>
    <p:extLst>
      <p:ext uri="{BB962C8B-B14F-4D97-AF65-F5344CB8AC3E}">
        <p14:creationId xmlns:p14="http://schemas.microsoft.com/office/powerpoint/2010/main" val="398987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C8A4F6-39D0-4B5C-B514-A1CCAD4AAAF1}"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385521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8A4F6-39D0-4B5C-B514-A1CCAD4AAAF1}"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3233162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8A4F6-39D0-4B5C-B514-A1CCAD4AAAF1}"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92539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8A4F6-39D0-4B5C-B514-A1CCAD4AAAF1}"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134492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8A4F6-39D0-4B5C-B514-A1CCAD4AAAF1}"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12658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C8A4F6-39D0-4B5C-B514-A1CCAD4AAAF1}"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338677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C8A4F6-39D0-4B5C-B514-A1CCAD4AAAF1}" type="datetimeFigureOut">
              <a:rPr lang="en-GB" smtClean="0"/>
              <a:t>12/06/2019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14988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C8A4F6-39D0-4B5C-B514-A1CCAD4AAAF1}" type="datetimeFigureOut">
              <a:rPr lang="en-GB" smtClean="0"/>
              <a:t>12/06/2019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2448793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4F6-39D0-4B5C-B514-A1CCAD4AAAF1}" type="datetimeFigureOut">
              <a:rPr lang="en-GB" smtClean="0"/>
              <a:t>12/06/2019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138674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8A4F6-39D0-4B5C-B514-A1CCAD4AAAF1}"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27704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8A4F6-39D0-4B5C-B514-A1CCAD4AAAF1}"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30E803-7927-4569-A963-813692CAE36A}" type="slidenum">
              <a:rPr lang="en-GB" smtClean="0"/>
              <a:t>‹#›</a:t>
            </a:fld>
            <a:endParaRPr lang="en-GB"/>
          </a:p>
        </p:txBody>
      </p:sp>
    </p:spTree>
    <p:extLst>
      <p:ext uri="{BB962C8B-B14F-4D97-AF65-F5344CB8AC3E}">
        <p14:creationId xmlns:p14="http://schemas.microsoft.com/office/powerpoint/2010/main" val="241459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A4F6-39D0-4B5C-B514-A1CCAD4AAAF1}" type="datetimeFigureOut">
              <a:rPr lang="en-GB" smtClean="0"/>
              <a:t>12/06/2019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0E803-7927-4569-A963-813692CAE36A}" type="slidenum">
              <a:rPr lang="en-GB" smtClean="0"/>
              <a:t>‹#›</a:t>
            </a:fld>
            <a:endParaRPr lang="en-GB"/>
          </a:p>
        </p:txBody>
      </p:sp>
    </p:spTree>
    <p:extLst>
      <p:ext uri="{BB962C8B-B14F-4D97-AF65-F5344CB8AC3E}">
        <p14:creationId xmlns:p14="http://schemas.microsoft.com/office/powerpoint/2010/main" val="2082033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Counterfactuals</a:t>
            </a:r>
            <a:br>
              <a:rPr lang="en-GB" dirty="0" smtClean="0"/>
            </a:br>
            <a:r>
              <a:rPr lang="en-GB" dirty="0" smtClean="0"/>
              <a:t>(also known as subjunctive conditionals)</a:t>
            </a:r>
            <a:endParaRPr lang="en-GB" dirty="0"/>
          </a:p>
        </p:txBody>
      </p:sp>
      <p:sp>
        <p:nvSpPr>
          <p:cNvPr id="3" name="Subtitle 2"/>
          <p:cNvSpPr>
            <a:spLocks noGrp="1"/>
          </p:cNvSpPr>
          <p:nvPr>
            <p:ph type="subTitle" idx="1"/>
          </p:nvPr>
        </p:nvSpPr>
        <p:spPr/>
        <p:txBody>
          <a:bodyPr/>
          <a:lstStyle/>
          <a:p>
            <a:r>
              <a:rPr lang="en-GB" dirty="0" smtClean="0"/>
              <a:t>Dorothy </a:t>
            </a:r>
            <a:r>
              <a:rPr lang="en-GB" dirty="0" err="1" smtClean="0"/>
              <a:t>Edgington</a:t>
            </a:r>
            <a:endParaRPr lang="en-GB" dirty="0" smtClean="0"/>
          </a:p>
          <a:p>
            <a:r>
              <a:rPr lang="en-GB" dirty="0" smtClean="0"/>
              <a:t>Paris 2019</a:t>
            </a:r>
          </a:p>
          <a:p>
            <a:r>
              <a:rPr lang="en-GB" dirty="0" smtClean="0"/>
              <a:t>Lecture 3</a:t>
            </a:r>
            <a:endParaRPr lang="en-GB" dirty="0"/>
          </a:p>
        </p:txBody>
      </p:sp>
    </p:spTree>
    <p:extLst>
      <p:ext uri="{BB962C8B-B14F-4D97-AF65-F5344CB8AC3E}">
        <p14:creationId xmlns:p14="http://schemas.microsoft.com/office/powerpoint/2010/main" val="1139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3" name="Content Placeholder 2"/>
          <p:cNvSpPr>
            <a:spLocks noGrp="1"/>
          </p:cNvSpPr>
          <p:nvPr>
            <p:ph idx="1"/>
          </p:nvPr>
        </p:nvSpPr>
        <p:spPr/>
        <p:txBody>
          <a:bodyPr/>
          <a:lstStyle/>
          <a:p>
            <a:r>
              <a:rPr lang="en-GB" dirty="0" smtClean="0"/>
              <a:t>Many examples suggest that these two question can get different answers: what would have happened if A were true? And what is true in the most similar A-worlds to the </a:t>
            </a:r>
            <a:r>
              <a:rPr lang="en-GB" dirty="0" smtClean="0"/>
              <a:t>actual </a:t>
            </a:r>
            <a:r>
              <a:rPr lang="en-GB" dirty="0" smtClean="0"/>
              <a:t>world? Any example of the form: </a:t>
            </a:r>
            <a:r>
              <a:rPr lang="en-GB" dirty="0" smtClean="0"/>
              <a:t>‘if </a:t>
            </a:r>
            <a:r>
              <a:rPr lang="en-GB" dirty="0" smtClean="0"/>
              <a:t>A, things would have been very, very </a:t>
            </a:r>
            <a:r>
              <a:rPr lang="en-GB" dirty="0" smtClean="0"/>
              <a:t>different’, </a:t>
            </a:r>
            <a:r>
              <a:rPr lang="en-GB" dirty="0" smtClean="0"/>
              <a:t>cause problems.</a:t>
            </a:r>
            <a:endParaRPr lang="en-GB" dirty="0"/>
          </a:p>
        </p:txBody>
      </p:sp>
    </p:spTree>
    <p:extLst>
      <p:ext uri="{BB962C8B-B14F-4D97-AF65-F5344CB8AC3E}">
        <p14:creationId xmlns:p14="http://schemas.microsoft.com/office/powerpoint/2010/main" val="393161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 (Fine’s Nixon example)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If Nixon had pressed the button in 1973, there would have been a nuclear holocaust. That may well be true. But: in the most similar world to the actual world in which Nixon pressed the button, there was no disaster.</a:t>
            </a:r>
          </a:p>
          <a:p>
            <a:pPr marL="0" indent="0">
              <a:buNone/>
            </a:pPr>
            <a:r>
              <a:rPr lang="en-GB" dirty="0" smtClean="0"/>
              <a:t>Or: if Hitler had died in infancy, things would have been very different in the 1930s. But in the world most like the actual world in which Hitler died in infancy, some other infant </a:t>
            </a:r>
            <a:r>
              <a:rPr lang="en-GB" dirty="0" smtClean="0"/>
              <a:t>grew </a:t>
            </a:r>
            <a:r>
              <a:rPr lang="en-GB" dirty="0" smtClean="0"/>
              <a:t>up to play an almost identical Hitler-like role.</a:t>
            </a:r>
            <a:endParaRPr lang="en-GB" dirty="0"/>
          </a:p>
        </p:txBody>
      </p:sp>
    </p:spTree>
    <p:extLst>
      <p:ext uri="{BB962C8B-B14F-4D97-AF65-F5344CB8AC3E}">
        <p14:creationId xmlns:p14="http://schemas.microsoft.com/office/powerpoint/2010/main" val="1100124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Lewis’s refined account (1979)</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of the respects of similarity that (standardly) matter:</a:t>
            </a:r>
          </a:p>
          <a:p>
            <a:r>
              <a:rPr lang="en-GB" dirty="0" smtClean="0"/>
              <a:t>(1) It is of the first importance to avoid big, widespread, diverse violations of law.</a:t>
            </a:r>
          </a:p>
          <a:p>
            <a:r>
              <a:rPr lang="en-GB" dirty="0" smtClean="0"/>
              <a:t>(2) It is of the second importance to maximize the </a:t>
            </a:r>
            <a:r>
              <a:rPr lang="en-GB" dirty="0" err="1" smtClean="0"/>
              <a:t>spatio</a:t>
            </a:r>
            <a:r>
              <a:rPr lang="en-GB" dirty="0" smtClean="0"/>
              <a:t>-temporal region throughout which perfect match of particular fact prevails.</a:t>
            </a:r>
          </a:p>
          <a:p>
            <a:r>
              <a:rPr lang="en-GB" dirty="0" smtClean="0"/>
              <a:t>(3) It is of the third importance to avoid even small, localized, simple violations of law.</a:t>
            </a:r>
          </a:p>
          <a:p>
            <a:r>
              <a:rPr lang="en-GB" dirty="0" smtClean="0"/>
              <a:t>(4) It is of little or no importance to secure approximate similarity of particular fact, even in matters which concern us greatly.</a:t>
            </a:r>
            <a:endParaRPr lang="en-GB" dirty="0"/>
          </a:p>
        </p:txBody>
      </p:sp>
    </p:spTree>
    <p:extLst>
      <p:ext uri="{BB962C8B-B14F-4D97-AF65-F5344CB8AC3E}">
        <p14:creationId xmlns:p14="http://schemas.microsoft.com/office/powerpoint/2010/main" val="53992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p:txBody>
          <a:bodyPr/>
          <a:lstStyle/>
          <a:p>
            <a:r>
              <a:rPr lang="en-GB" dirty="0" smtClean="0"/>
              <a:t>1. Much more ad hoc than the original idea.</a:t>
            </a:r>
          </a:p>
          <a:p>
            <a:r>
              <a:rPr lang="en-GB" dirty="0" smtClean="0"/>
              <a:t>2. Much closer to Goodman’s—as (a) laws are written in to the account, and (b), what matters is what you hold constant, rather than what is similar.</a:t>
            </a:r>
          </a:p>
          <a:p>
            <a:r>
              <a:rPr lang="en-GB" dirty="0" smtClean="0"/>
              <a:t>3. Many problems of detail still remain.</a:t>
            </a:r>
            <a:endParaRPr lang="en-GB" dirty="0"/>
          </a:p>
        </p:txBody>
      </p:sp>
    </p:spTree>
    <p:extLst>
      <p:ext uri="{BB962C8B-B14F-4D97-AF65-F5344CB8AC3E}">
        <p14:creationId xmlns:p14="http://schemas.microsoft.com/office/powerpoint/2010/main" val="115121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different problem</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Set aside problems about closeness. There is still this problem for Lewis as well as Goodman: If </a:t>
            </a:r>
            <a:r>
              <a:rPr lang="en-GB" i="1" dirty="0" smtClean="0"/>
              <a:t>almost all, </a:t>
            </a:r>
            <a:r>
              <a:rPr lang="en-GB" dirty="0" smtClean="0"/>
              <a:t>but not all the relevant A-worlds are B-worlds, for Lewis the conditional is false, whereas you should be </a:t>
            </a:r>
            <a:r>
              <a:rPr lang="en-GB" i="1" dirty="0" smtClean="0"/>
              <a:t>close to certain</a:t>
            </a:r>
            <a:r>
              <a:rPr lang="en-GB" dirty="0" smtClean="0"/>
              <a:t> </a:t>
            </a:r>
            <a:r>
              <a:rPr lang="en-GB" dirty="0" smtClean="0"/>
              <a:t>that, </a:t>
            </a:r>
            <a:r>
              <a:rPr lang="en-GB" dirty="0" smtClean="0"/>
              <a:t>e.g., she would have been cured if she had had the operation; or the dog would have bitten if I had approached, or if you had tossed the coin ten times you would have got at least one heads.</a:t>
            </a:r>
            <a:endParaRPr lang="en-GB" dirty="0"/>
          </a:p>
        </p:txBody>
      </p:sp>
    </p:spTree>
    <p:extLst>
      <p:ext uri="{BB962C8B-B14F-4D97-AF65-F5344CB8AC3E}">
        <p14:creationId xmlns:p14="http://schemas.microsoft.com/office/powerpoint/2010/main" val="3570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Extending the suppositional/probabilistic theory to counterfactuals</a:t>
            </a:r>
            <a:endParaRPr lang="en-GB" dirty="0"/>
          </a:p>
        </p:txBody>
      </p:sp>
      <p:sp>
        <p:nvSpPr>
          <p:cNvPr id="3" name="Content Placeholder 2"/>
          <p:cNvSpPr>
            <a:spLocks noGrp="1"/>
          </p:cNvSpPr>
          <p:nvPr>
            <p:ph idx="1"/>
          </p:nvPr>
        </p:nvSpPr>
        <p:spPr/>
        <p:txBody>
          <a:bodyPr>
            <a:normAutofit lnSpcReduction="10000"/>
          </a:bodyPr>
          <a:lstStyle/>
          <a:p>
            <a:r>
              <a:rPr lang="en-GB" dirty="0" smtClean="0"/>
              <a:t>Just as good a case can be made for treating antecedents as suppositions: suppose you had had the operation; then your back pain would have improved. Just as good a case for treating uncertainty seriously, and treating it as a conditional probability. Start with the indicative: it’s likely that you will be cured if you have the operation. You decline. It’s likely that you would have been cured if you had had the operation.</a:t>
            </a:r>
            <a:endParaRPr lang="en-GB" dirty="0"/>
          </a:p>
        </p:txBody>
      </p:sp>
    </p:spTree>
    <p:extLst>
      <p:ext uri="{BB962C8B-B14F-4D97-AF65-F5344CB8AC3E}">
        <p14:creationId xmlns:p14="http://schemas.microsoft.com/office/powerpoint/2010/main" val="1969464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unhappy combination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Take someone like Bennett who is an Adams fan about indicatives but a Lewis fan about  counterfactuals. The former are assessed by conditional probability. ‘It’s 90% likely that if you pick a red ball it will have a black spot.’ The latter are true only if </a:t>
            </a:r>
            <a:r>
              <a:rPr lang="en-GB" i="1" dirty="0" smtClean="0"/>
              <a:t>all</a:t>
            </a:r>
            <a:r>
              <a:rPr lang="en-GB" dirty="0" smtClean="0"/>
              <a:t> relevant A-worlds are B-worlds. So it is 0% likely that if you had picked a red ball it would have had a black spot. This is wrong! It should still be 90%. </a:t>
            </a:r>
          </a:p>
          <a:p>
            <a:r>
              <a:rPr lang="en-GB" dirty="0" smtClean="0"/>
              <a:t>(NB it is genuinely indeterminate which red ball you would have picked it you had done so.)</a:t>
            </a:r>
            <a:endParaRPr lang="en-GB" dirty="0"/>
          </a:p>
        </p:txBody>
      </p:sp>
    </p:spTree>
    <p:extLst>
      <p:ext uri="{BB962C8B-B14F-4D97-AF65-F5344CB8AC3E}">
        <p14:creationId xmlns:p14="http://schemas.microsoft.com/office/powerpoint/2010/main" val="659972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relevant worlds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Specify the relevant A-worlds (as Lewis does). Instead of asking whether C is true </a:t>
            </a:r>
            <a:r>
              <a:rPr lang="en-GB" dirty="0" smtClean="0"/>
              <a:t>in </a:t>
            </a:r>
            <a:r>
              <a:rPr lang="en-GB" i="1" dirty="0" smtClean="0"/>
              <a:t>all</a:t>
            </a:r>
            <a:r>
              <a:rPr lang="en-GB" dirty="0" smtClean="0"/>
              <a:t> of them, take a probability distribution over the relevant A-worlds and see how likely it is that C is true. The difference between the indicative and the counterfactual is that for the latter, a shift in perspective is needed—they are (typically) not the probabilities rooted in your present belief state, but (often) those you think were appropriate at an earlier time.</a:t>
            </a:r>
            <a:endParaRPr lang="en-GB" dirty="0"/>
          </a:p>
        </p:txBody>
      </p:sp>
    </p:spTree>
    <p:extLst>
      <p:ext uri="{BB962C8B-B14F-4D97-AF65-F5344CB8AC3E}">
        <p14:creationId xmlns:p14="http://schemas.microsoft.com/office/powerpoint/2010/main" val="152327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No problem about the Oswald-Kennedy pairs. Different temporal perspectives are involved. It’s now very probable, indeed certain, that if Oswald didn’t someone else did. That leaves us free to believe that back in 1963, there was a low probability that someone else would have if Oswald hadn’t.</a:t>
            </a:r>
            <a:endParaRPr lang="en-GB" dirty="0"/>
          </a:p>
        </p:txBody>
      </p:sp>
    </p:spTree>
    <p:extLst>
      <p:ext uri="{BB962C8B-B14F-4D97-AF65-F5344CB8AC3E}">
        <p14:creationId xmlns:p14="http://schemas.microsoft.com/office/powerpoint/2010/main" val="2782852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counterfactuals for?</a:t>
            </a:r>
            <a:endParaRPr lang="en-GB" dirty="0"/>
          </a:p>
        </p:txBody>
      </p:sp>
      <p:sp>
        <p:nvSpPr>
          <p:cNvPr id="3" name="Content Placeholder 2"/>
          <p:cNvSpPr>
            <a:spLocks noGrp="1"/>
          </p:cNvSpPr>
          <p:nvPr>
            <p:ph idx="1"/>
          </p:nvPr>
        </p:nvSpPr>
        <p:spPr/>
        <p:txBody>
          <a:bodyPr/>
          <a:lstStyle/>
          <a:p>
            <a:r>
              <a:rPr lang="en-GB" dirty="0" smtClean="0"/>
              <a:t>The play an indispensable role in non-demonstrative inferences to conclusions about what is actually the case.</a:t>
            </a:r>
          </a:p>
          <a:p>
            <a:r>
              <a:rPr lang="en-GB" dirty="0" smtClean="0"/>
              <a:t>(1) You are driving, at night, close to the house of friends and consider paying a visit. ‘They’re not at home’, you say, ‘for the lights are off. And if they had been at home the lights would have been on’</a:t>
            </a:r>
            <a:endParaRPr lang="en-GB" dirty="0"/>
          </a:p>
        </p:txBody>
      </p:sp>
    </p:spTree>
    <p:extLst>
      <p:ext uri="{BB962C8B-B14F-4D97-AF65-F5344CB8AC3E}">
        <p14:creationId xmlns:p14="http://schemas.microsoft.com/office/powerpoint/2010/main" val="317714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Unionism or Separatism?</a:t>
            </a:r>
            <a:endParaRPr lang="en-GB" dirty="0"/>
          </a:p>
        </p:txBody>
      </p:sp>
      <p:sp>
        <p:nvSpPr>
          <p:cNvPr id="3" name="Content Placeholder 2"/>
          <p:cNvSpPr>
            <a:spLocks noGrp="1"/>
          </p:cNvSpPr>
          <p:nvPr>
            <p:ph idx="1"/>
          </p:nvPr>
        </p:nvSpPr>
        <p:spPr/>
        <p:txBody>
          <a:bodyPr>
            <a:normAutofit lnSpcReduction="10000"/>
          </a:bodyPr>
          <a:lstStyle/>
          <a:p>
            <a:r>
              <a:rPr lang="en-GB" dirty="0" smtClean="0"/>
              <a:t>A fundamentally unified theory of both, or two radically different theories?</a:t>
            </a:r>
          </a:p>
          <a:p>
            <a:r>
              <a:rPr lang="en-GB" dirty="0" smtClean="0"/>
              <a:t>For unity: ‘If you go in you will get hurt’, ‘We’ll be home by 10 if the train is on time’, and ‘If you had gone in you would have got hurt’, ‘We would have been home by 10 if the train had been on time’. You seem to </a:t>
            </a:r>
            <a:r>
              <a:rPr lang="en-GB" dirty="0" smtClean="0"/>
              <a:t>be essentially </a:t>
            </a:r>
            <a:r>
              <a:rPr lang="en-GB" dirty="0" smtClean="0"/>
              <a:t>saying the same thing, but from a different perspective.</a:t>
            </a:r>
            <a:endParaRPr lang="en-GB" dirty="0"/>
          </a:p>
        </p:txBody>
      </p:sp>
    </p:spTree>
    <p:extLst>
      <p:ext uri="{BB962C8B-B14F-4D97-AF65-F5344CB8AC3E}">
        <p14:creationId xmlns:p14="http://schemas.microsoft.com/office/powerpoint/2010/main" val="128022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example (Anderson)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 patient is brought to hospital in a coma. ‘I think he has taken arsenic’, says the doctor, ‘for he has [such-and-such] symptoms; and these are just the symptoms he would have if he had taken arsenic’.</a:t>
            </a:r>
          </a:p>
          <a:p>
            <a:r>
              <a:rPr lang="en-GB" dirty="0" smtClean="0"/>
              <a:t>Even in this case, the counterfactual form is needed because the doctor is distancing himself from his present belief state when he says ‘and if he had taken arsenic he </a:t>
            </a:r>
            <a:r>
              <a:rPr lang="en-GB" i="1" dirty="0" smtClean="0"/>
              <a:t>would</a:t>
            </a:r>
            <a:r>
              <a:rPr lang="en-GB" dirty="0" smtClean="0"/>
              <a:t> have these symptoms.</a:t>
            </a:r>
          </a:p>
          <a:p>
            <a:r>
              <a:rPr lang="en-GB" dirty="0" smtClean="0"/>
              <a:t>Both examples are </a:t>
            </a:r>
            <a:r>
              <a:rPr lang="en-GB" i="1" dirty="0" smtClean="0"/>
              <a:t>defeasible</a:t>
            </a:r>
            <a:r>
              <a:rPr lang="en-GB" dirty="0" smtClean="0"/>
              <a:t> inferences.</a:t>
            </a:r>
            <a:endParaRPr lang="en-GB" dirty="0"/>
          </a:p>
        </p:txBody>
      </p:sp>
    </p:spTree>
    <p:extLst>
      <p:ext uri="{BB962C8B-B14F-4D97-AF65-F5344CB8AC3E}">
        <p14:creationId xmlns:p14="http://schemas.microsoft.com/office/powerpoint/2010/main" val="3615457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Context-dependence </a:t>
            </a:r>
            <a:endParaRPr lang="en-GB" dirty="0"/>
          </a:p>
        </p:txBody>
      </p:sp>
      <p:sp>
        <p:nvSpPr>
          <p:cNvPr id="3" name="Content Placeholder 2"/>
          <p:cNvSpPr>
            <a:spLocks noGrp="1"/>
          </p:cNvSpPr>
          <p:nvPr>
            <p:ph idx="1"/>
          </p:nvPr>
        </p:nvSpPr>
        <p:spPr/>
        <p:txBody>
          <a:bodyPr/>
          <a:lstStyle/>
          <a:p>
            <a:pPr marL="0" indent="0">
              <a:buNone/>
            </a:pPr>
            <a:r>
              <a:rPr lang="en-GB" dirty="0" smtClean="0"/>
              <a:t>I’ve been focusing on the most common type of counterfactual—forward-looking, typically broadly causal: ‘If you had had the operation you would have been cured’, ‘If you had approached the dog would have bitten’. But there is a much wider class that are permissible in context. </a:t>
            </a:r>
            <a:r>
              <a:rPr lang="en-GB" i="1" dirty="0" smtClean="0"/>
              <a:t>Any</a:t>
            </a:r>
            <a:r>
              <a:rPr lang="en-GB" dirty="0" smtClean="0"/>
              <a:t> indicative conditional can translate into a counterfactual if and when it is discovered that the antecedent is false.</a:t>
            </a:r>
            <a:endParaRPr lang="en-GB" dirty="0"/>
          </a:p>
        </p:txBody>
      </p:sp>
    </p:spTree>
    <p:extLst>
      <p:ext uri="{BB962C8B-B14F-4D97-AF65-F5344CB8AC3E}">
        <p14:creationId xmlns:p14="http://schemas.microsoft.com/office/powerpoint/2010/main" val="70623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 this one, back in 1963</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police are asked: ‘You already had Oswald; why did you arrest all those others from that part of the crowd?’ Answer: ‘We didn’t know it was Oswald: if it hadn’t been Oswald it would have been one of them’.</a:t>
            </a:r>
          </a:p>
          <a:p>
            <a:r>
              <a:rPr lang="en-GB" dirty="0" smtClean="0"/>
              <a:t>Or take any indicative conditional you believe, ‘If A, B’. Then you discover ¬B. So you conclude ¬A, for if it had been that A, it would have been that B, and it’s not’. In both these cases you are simply reporting the conditional belief you had, before you found out that the antecedent was false.</a:t>
            </a:r>
            <a:endParaRPr lang="en-GB" dirty="0"/>
          </a:p>
        </p:txBody>
      </p:sp>
    </p:spTree>
    <p:extLst>
      <p:ext uri="{BB962C8B-B14F-4D97-AF65-F5344CB8AC3E}">
        <p14:creationId xmlns:p14="http://schemas.microsoft.com/office/powerpoint/2010/main" val="3382395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lessons</a:t>
            </a:r>
            <a:endParaRPr lang="en-GB" dirty="0"/>
          </a:p>
        </p:txBody>
      </p:sp>
      <p:sp>
        <p:nvSpPr>
          <p:cNvPr id="3" name="Content Placeholder 2"/>
          <p:cNvSpPr>
            <a:spLocks noGrp="1"/>
          </p:cNvSpPr>
          <p:nvPr>
            <p:ph idx="1"/>
          </p:nvPr>
        </p:nvSpPr>
        <p:spPr/>
        <p:txBody>
          <a:bodyPr/>
          <a:lstStyle/>
          <a:p>
            <a:r>
              <a:rPr lang="en-GB" dirty="0" smtClean="0"/>
              <a:t>which will be relevant in the next lecture.</a:t>
            </a:r>
          </a:p>
          <a:p>
            <a:r>
              <a:rPr lang="en-GB" dirty="0" smtClean="0"/>
              <a:t>(1) It is often indeterminate what would have happened if A were true, but we assess them probabilistically </a:t>
            </a:r>
            <a:r>
              <a:rPr lang="en-GB" dirty="0" smtClean="0"/>
              <a:t>nevertheless</a:t>
            </a:r>
            <a:r>
              <a:rPr lang="en-GB" dirty="0" smtClean="0"/>
              <a:t>.</a:t>
            </a:r>
            <a:endParaRPr lang="en-GB" dirty="0"/>
          </a:p>
        </p:txBody>
      </p:sp>
    </p:spTree>
    <p:extLst>
      <p:ext uri="{BB962C8B-B14F-4D97-AF65-F5344CB8AC3E}">
        <p14:creationId xmlns:p14="http://schemas.microsoft.com/office/powerpoint/2010/main" val="11507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normAutofit fontScale="92500"/>
          </a:bodyPr>
          <a:lstStyle/>
          <a:p>
            <a:r>
              <a:rPr lang="en-GB" dirty="0" smtClean="0"/>
              <a:t>If I pick a red ball it will have a black spot (90%)</a:t>
            </a:r>
          </a:p>
          <a:p>
            <a:r>
              <a:rPr lang="en-GB" dirty="0" smtClean="0"/>
              <a:t>If I had picked a red ball it would have had a black sport.</a:t>
            </a:r>
          </a:p>
          <a:p>
            <a:r>
              <a:rPr lang="en-GB" dirty="0" smtClean="0"/>
              <a:t>If you approach the dog will bit (v. likely)</a:t>
            </a:r>
          </a:p>
          <a:p>
            <a:r>
              <a:rPr lang="en-GB" dirty="0" smtClean="0"/>
              <a:t>If you had approached the dog would have bitten.</a:t>
            </a:r>
          </a:p>
          <a:p>
            <a:r>
              <a:rPr lang="en-GB" dirty="0" smtClean="0"/>
              <a:t>If you have the operation you will be cured (90%)</a:t>
            </a:r>
          </a:p>
          <a:p>
            <a:r>
              <a:rPr lang="en-GB" dirty="0" smtClean="0"/>
              <a:t>If you had ha the operation you would have been cured.</a:t>
            </a:r>
            <a:endParaRPr lang="en-GB" dirty="0"/>
          </a:p>
        </p:txBody>
      </p:sp>
    </p:spTree>
    <p:extLst>
      <p:ext uri="{BB962C8B-B14F-4D97-AF65-F5344CB8AC3E}">
        <p14:creationId xmlns:p14="http://schemas.microsoft.com/office/powerpoint/2010/main" val="489852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Reasons for no determinate truth value</a:t>
            </a:r>
            <a:endParaRPr lang="en-GB" dirty="0"/>
          </a:p>
        </p:txBody>
      </p:sp>
      <p:sp>
        <p:nvSpPr>
          <p:cNvPr id="3" name="Content Placeholder 2"/>
          <p:cNvSpPr>
            <a:spLocks noGrp="1"/>
          </p:cNvSpPr>
          <p:nvPr>
            <p:ph idx="1"/>
          </p:nvPr>
        </p:nvSpPr>
        <p:spPr/>
        <p:txBody>
          <a:bodyPr>
            <a:normAutofit lnSpcReduction="10000"/>
          </a:bodyPr>
          <a:lstStyle/>
          <a:p>
            <a:r>
              <a:rPr lang="en-GB" dirty="0" smtClean="0"/>
              <a:t>1. Indeterminism</a:t>
            </a:r>
          </a:p>
          <a:p>
            <a:r>
              <a:rPr lang="en-GB" dirty="0" smtClean="0"/>
              <a:t>2. Determinism but still no saying exactly what my hand movements would have been</a:t>
            </a:r>
          </a:p>
          <a:p>
            <a:r>
              <a:rPr lang="en-GB" dirty="0" smtClean="0"/>
              <a:t>3. Determinism but vocabulary of conditional not suited to </a:t>
            </a:r>
            <a:r>
              <a:rPr lang="en-GB" dirty="0" err="1" smtClean="0"/>
              <a:t>subsumption</a:t>
            </a:r>
            <a:r>
              <a:rPr lang="en-GB" dirty="0" smtClean="0"/>
              <a:t> under deterministic laws.</a:t>
            </a:r>
          </a:p>
          <a:p>
            <a:r>
              <a:rPr lang="en-GB" dirty="0" smtClean="0"/>
              <a:t>4. Determinism but antecedent highly general: ‘If I had had another child it would have been a girl’</a:t>
            </a:r>
          </a:p>
          <a:p>
            <a:endParaRPr lang="en-GB" dirty="0"/>
          </a:p>
          <a:p>
            <a:endParaRPr lang="en-GB" dirty="0"/>
          </a:p>
          <a:p>
            <a:endParaRPr lang="en-GB" dirty="0"/>
          </a:p>
        </p:txBody>
      </p:sp>
    </p:spTree>
    <p:extLst>
      <p:ext uri="{BB962C8B-B14F-4D97-AF65-F5344CB8AC3E}">
        <p14:creationId xmlns:p14="http://schemas.microsoft.com/office/powerpoint/2010/main" val="141258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lesson</a:t>
            </a:r>
            <a:endParaRPr lang="en-GB" dirty="0"/>
          </a:p>
        </p:txBody>
      </p:sp>
      <p:sp>
        <p:nvSpPr>
          <p:cNvPr id="3" name="Content Placeholder 2"/>
          <p:cNvSpPr>
            <a:spLocks noGrp="1"/>
          </p:cNvSpPr>
          <p:nvPr>
            <p:ph idx="1"/>
          </p:nvPr>
        </p:nvSpPr>
        <p:spPr/>
        <p:txBody>
          <a:bodyPr/>
          <a:lstStyle/>
          <a:p>
            <a:r>
              <a:rPr lang="en-GB" dirty="0" smtClean="0"/>
              <a:t>Any indicative conditional has a counterfactual counterpart, should the antecedent prove false. Often this is very natural, as in the above examples. Sometimes it is not the standard was to evaluate the counterfactual, but it is a permissible way. That is, if I think that B if A, and then A proves false, I can always capture my earlier belief by saying B would have happened if A had.</a:t>
            </a:r>
            <a:endParaRPr lang="en-GB" dirty="0"/>
          </a:p>
        </p:txBody>
      </p:sp>
    </p:spTree>
    <p:extLst>
      <p:ext uri="{BB962C8B-B14F-4D97-AF65-F5344CB8AC3E}">
        <p14:creationId xmlns:p14="http://schemas.microsoft.com/office/powerpoint/2010/main" val="288456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80497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separatism</a:t>
            </a:r>
            <a:endParaRPr lang="en-GB" dirty="0"/>
          </a:p>
        </p:txBody>
      </p:sp>
      <p:sp>
        <p:nvSpPr>
          <p:cNvPr id="3" name="Content Placeholder 2"/>
          <p:cNvSpPr>
            <a:spLocks noGrp="1"/>
          </p:cNvSpPr>
          <p:nvPr>
            <p:ph idx="1"/>
          </p:nvPr>
        </p:nvSpPr>
        <p:spPr/>
        <p:txBody>
          <a:bodyPr/>
          <a:lstStyle/>
          <a:p>
            <a:r>
              <a:rPr lang="en-GB" dirty="0" smtClean="0"/>
              <a:t>If Oswald didn’t kill Kennedy someone else did</a:t>
            </a:r>
          </a:p>
          <a:p>
            <a:r>
              <a:rPr lang="en-GB" dirty="0" smtClean="0"/>
              <a:t>If Oswald hadn’t killed Kennedy someone else would have</a:t>
            </a:r>
          </a:p>
          <a:p>
            <a:r>
              <a:rPr lang="en-GB" dirty="0" smtClean="0"/>
              <a:t>Or the other way round:</a:t>
            </a:r>
          </a:p>
          <a:p>
            <a:r>
              <a:rPr lang="en-GB" dirty="0" smtClean="0"/>
              <a:t>If Oswald didn’t kill Kennedy no one else did</a:t>
            </a:r>
          </a:p>
          <a:p>
            <a:r>
              <a:rPr lang="en-GB" dirty="0" smtClean="0"/>
              <a:t>If Oswald hadn’t killed Kennedy no one else would have.</a:t>
            </a:r>
          </a:p>
          <a:p>
            <a:endParaRPr lang="en-GB" dirty="0"/>
          </a:p>
        </p:txBody>
      </p:sp>
    </p:spTree>
    <p:extLst>
      <p:ext uri="{BB962C8B-B14F-4D97-AF65-F5344CB8AC3E}">
        <p14:creationId xmlns:p14="http://schemas.microsoft.com/office/powerpoint/2010/main" val="341712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Large variety of views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Lewis: the t-f account for indicatives. For counterfactuals, roughly, all close A-worlds are B-worlds. </a:t>
            </a:r>
            <a:endParaRPr lang="en-GB" dirty="0"/>
          </a:p>
          <a:p>
            <a:pPr marL="0" indent="0">
              <a:buNone/>
            </a:pPr>
            <a:r>
              <a:rPr lang="en-GB" dirty="0" err="1" smtClean="0"/>
              <a:t>Gibbard</a:t>
            </a:r>
            <a:r>
              <a:rPr lang="en-GB" dirty="0"/>
              <a:t> </a:t>
            </a:r>
            <a:r>
              <a:rPr lang="en-GB" dirty="0" smtClean="0"/>
              <a:t>and Bennett: even bigger difference. Suppositional, probabilistic account for indicatives; Lewis-like account for counterfactuals.</a:t>
            </a:r>
          </a:p>
          <a:p>
            <a:pPr marL="0" indent="0">
              <a:buNone/>
            </a:pPr>
            <a:r>
              <a:rPr lang="en-GB" dirty="0" err="1" smtClean="0"/>
              <a:t>Stalnaker</a:t>
            </a:r>
            <a:r>
              <a:rPr lang="en-GB" dirty="0" smtClean="0"/>
              <a:t> and </a:t>
            </a:r>
            <a:r>
              <a:rPr lang="en-GB" dirty="0" err="1" smtClean="0"/>
              <a:t>Lycan</a:t>
            </a:r>
            <a:r>
              <a:rPr lang="en-GB" dirty="0" smtClean="0"/>
              <a:t>: unified account, only pragmatic differences between them</a:t>
            </a:r>
          </a:p>
          <a:p>
            <a:pPr marL="0" indent="0">
              <a:buNone/>
            </a:pPr>
            <a:r>
              <a:rPr lang="en-GB" dirty="0" smtClean="0"/>
              <a:t>Adams: the suppositional account applies to counterfactuals too.</a:t>
            </a:r>
            <a:endParaRPr lang="en-GB" dirty="0"/>
          </a:p>
        </p:txBody>
      </p:sp>
    </p:spTree>
    <p:extLst>
      <p:ext uri="{BB962C8B-B14F-4D97-AF65-F5344CB8AC3E}">
        <p14:creationId xmlns:p14="http://schemas.microsoft.com/office/powerpoint/2010/main" val="55915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theories of counterfactuals</a:t>
            </a:r>
            <a:endParaRPr lang="en-GB" dirty="0"/>
          </a:p>
        </p:txBody>
      </p:sp>
      <p:sp>
        <p:nvSpPr>
          <p:cNvPr id="3" name="Content Placeholder 2"/>
          <p:cNvSpPr>
            <a:spLocks noGrp="1"/>
          </p:cNvSpPr>
          <p:nvPr>
            <p:ph idx="1"/>
          </p:nvPr>
        </p:nvSpPr>
        <p:spPr/>
        <p:txBody>
          <a:bodyPr/>
          <a:lstStyle/>
          <a:p>
            <a:r>
              <a:rPr lang="en-GB" dirty="0" smtClean="0"/>
              <a:t>Closely linked to laws of nature. </a:t>
            </a:r>
          </a:p>
          <a:p>
            <a:r>
              <a:rPr lang="en-GB" dirty="0" smtClean="0"/>
              <a:t>Goodman: a counterfactual A</a:t>
            </a:r>
            <a:r>
              <a:rPr lang="en-GB" dirty="0" smtClean="0">
                <a:sym typeface="Wingdings" panose="05000000000000000000" pitchFamily="2" charset="2"/>
              </a:rPr>
              <a:t>C is true </a:t>
            </a:r>
            <a:r>
              <a:rPr lang="en-GB" dirty="0" err="1" smtClean="0">
                <a:sym typeface="Wingdings" panose="05000000000000000000" pitchFamily="2" charset="2"/>
              </a:rPr>
              <a:t>iff</a:t>
            </a:r>
            <a:r>
              <a:rPr lang="en-GB" dirty="0" smtClean="0">
                <a:sym typeface="Wingdings" panose="05000000000000000000" pitchFamily="2" charset="2"/>
              </a:rPr>
              <a:t> there is a conjunction of truths T which include a law of nature, </a:t>
            </a:r>
            <a:r>
              <a:rPr lang="en-GB" i="1" dirty="0" smtClean="0">
                <a:sym typeface="Wingdings" panose="05000000000000000000" pitchFamily="2" charset="2"/>
              </a:rPr>
              <a:t>and are </a:t>
            </a:r>
            <a:r>
              <a:rPr lang="en-GB" i="1" dirty="0" err="1" smtClean="0">
                <a:sym typeface="Wingdings" panose="05000000000000000000" pitchFamily="2" charset="2"/>
              </a:rPr>
              <a:t>cotenable</a:t>
            </a:r>
            <a:r>
              <a:rPr lang="en-GB" i="1" dirty="0" smtClean="0">
                <a:sym typeface="Wingdings" panose="05000000000000000000" pitchFamily="2" charset="2"/>
              </a:rPr>
              <a:t> with A</a:t>
            </a:r>
            <a:r>
              <a:rPr lang="en-GB" dirty="0" smtClean="0">
                <a:sym typeface="Wingdings" panose="05000000000000000000" pitchFamily="2" charset="2"/>
              </a:rPr>
              <a:t>, such that A&amp;T entails C.</a:t>
            </a:r>
          </a:p>
          <a:p>
            <a:r>
              <a:rPr lang="en-GB" dirty="0" smtClean="0">
                <a:sym typeface="Wingdings" panose="05000000000000000000" pitchFamily="2" charset="2"/>
              </a:rPr>
              <a:t>B is </a:t>
            </a:r>
            <a:r>
              <a:rPr lang="en-GB" dirty="0" err="1" smtClean="0">
                <a:sym typeface="Wingdings" panose="05000000000000000000" pitchFamily="2" charset="2"/>
              </a:rPr>
              <a:t>cotenable</a:t>
            </a:r>
            <a:r>
              <a:rPr lang="en-GB" dirty="0" smtClean="0">
                <a:sym typeface="Wingdings" panose="05000000000000000000" pitchFamily="2" charset="2"/>
              </a:rPr>
              <a:t> with A </a:t>
            </a:r>
            <a:r>
              <a:rPr lang="en-GB" dirty="0" err="1" smtClean="0">
                <a:sym typeface="Wingdings" panose="05000000000000000000" pitchFamily="2" charset="2"/>
              </a:rPr>
              <a:t>iff</a:t>
            </a:r>
            <a:r>
              <a:rPr lang="en-GB" dirty="0" smtClean="0">
                <a:sym typeface="Wingdings" panose="05000000000000000000" pitchFamily="2" charset="2"/>
              </a:rPr>
              <a:t> it’s not the case that if A had been true, B would not have been true.</a:t>
            </a:r>
          </a:p>
          <a:p>
            <a:r>
              <a:rPr lang="en-GB" dirty="0" smtClean="0">
                <a:sym typeface="Wingdings" panose="05000000000000000000" pitchFamily="2" charset="2"/>
              </a:rPr>
              <a:t>Circularity (as Goodman saw)</a:t>
            </a:r>
            <a:endParaRPr lang="en-GB" dirty="0"/>
          </a:p>
        </p:txBody>
      </p:sp>
    </p:spTree>
    <p:extLst>
      <p:ext uri="{BB962C8B-B14F-4D97-AF65-F5344CB8AC3E}">
        <p14:creationId xmlns:p14="http://schemas.microsoft.com/office/powerpoint/2010/main" val="135895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Circularity: the match</a:t>
            </a:r>
            <a:endParaRPr lang="en-GB" dirty="0"/>
          </a:p>
        </p:txBody>
      </p:sp>
      <p:sp>
        <p:nvSpPr>
          <p:cNvPr id="3" name="Content Placeholder 2"/>
          <p:cNvSpPr>
            <a:spLocks noGrp="1"/>
          </p:cNvSpPr>
          <p:nvPr>
            <p:ph idx="1"/>
          </p:nvPr>
        </p:nvSpPr>
        <p:spPr/>
        <p:txBody>
          <a:bodyPr/>
          <a:lstStyle/>
          <a:p>
            <a:r>
              <a:rPr lang="en-GB" dirty="0" smtClean="0"/>
              <a:t>Struck (S) </a:t>
            </a:r>
            <a:r>
              <a:rPr lang="en-GB" dirty="0" smtClean="0">
                <a:sym typeface="Wingdings" panose="05000000000000000000" pitchFamily="2" charset="2"/>
              </a:rPr>
              <a:t> Lit (L) 	</a:t>
            </a:r>
            <a:r>
              <a:rPr lang="en-GB" dirty="0" smtClean="0">
                <a:latin typeface="Times New Roman"/>
                <a:cs typeface="Times New Roman"/>
                <a:sym typeface="Wingdings" panose="05000000000000000000" pitchFamily="2" charset="2"/>
              </a:rPr>
              <a:t>√</a:t>
            </a:r>
            <a:endParaRPr lang="en-GB" dirty="0" smtClean="0">
              <a:sym typeface="Wingdings" panose="05000000000000000000" pitchFamily="2" charset="2"/>
            </a:endParaRPr>
          </a:p>
          <a:p>
            <a:r>
              <a:rPr lang="en-GB" dirty="0" smtClean="0">
                <a:sym typeface="Wingdings" panose="05000000000000000000" pitchFamily="2" charset="2"/>
              </a:rPr>
              <a:t>Struck (S)  ¬Dry (¬D)	x</a:t>
            </a:r>
          </a:p>
          <a:p>
            <a:r>
              <a:rPr lang="en-GB" dirty="0" smtClean="0">
                <a:sym typeface="Wingdings" panose="05000000000000000000" pitchFamily="2" charset="2"/>
              </a:rPr>
              <a:t>Why the difference? Because D is </a:t>
            </a:r>
            <a:r>
              <a:rPr lang="en-GB" dirty="0" err="1" smtClean="0">
                <a:sym typeface="Wingdings" panose="05000000000000000000" pitchFamily="2" charset="2"/>
              </a:rPr>
              <a:t>cotenable</a:t>
            </a:r>
            <a:r>
              <a:rPr lang="en-GB" dirty="0" smtClean="0">
                <a:sym typeface="Wingdings" panose="05000000000000000000" pitchFamily="2" charset="2"/>
              </a:rPr>
              <a:t> with S; ¬L is not </a:t>
            </a:r>
            <a:r>
              <a:rPr lang="en-GB" dirty="0" err="1" smtClean="0">
                <a:sym typeface="Wingdings" panose="05000000000000000000" pitchFamily="2" charset="2"/>
              </a:rPr>
              <a:t>cotenable</a:t>
            </a:r>
            <a:r>
              <a:rPr lang="en-GB" dirty="0" smtClean="0">
                <a:sym typeface="Wingdings" panose="05000000000000000000" pitchFamily="2" charset="2"/>
              </a:rPr>
              <a:t> with S.</a:t>
            </a:r>
          </a:p>
          <a:p>
            <a:r>
              <a:rPr lang="en-GB" dirty="0" smtClean="0">
                <a:sym typeface="Wingdings" panose="05000000000000000000" pitchFamily="2" charset="2"/>
              </a:rPr>
              <a:t>i.e. ¬(S¬D); and SL</a:t>
            </a:r>
            <a:endParaRPr lang="en-GB" dirty="0"/>
          </a:p>
        </p:txBody>
      </p:sp>
    </p:spTree>
    <p:extLst>
      <p:ext uri="{BB962C8B-B14F-4D97-AF65-F5344CB8AC3E}">
        <p14:creationId xmlns:p14="http://schemas.microsoft.com/office/powerpoint/2010/main" val="3008100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problems</a:t>
            </a:r>
            <a:endParaRPr lang="en-GB" dirty="0"/>
          </a:p>
        </p:txBody>
      </p:sp>
      <p:sp>
        <p:nvSpPr>
          <p:cNvPr id="3" name="Content Placeholder 2"/>
          <p:cNvSpPr>
            <a:spLocks noGrp="1"/>
          </p:cNvSpPr>
          <p:nvPr>
            <p:ph idx="1"/>
          </p:nvPr>
        </p:nvSpPr>
        <p:spPr/>
        <p:txBody>
          <a:bodyPr/>
          <a:lstStyle/>
          <a:p>
            <a:r>
              <a:rPr lang="en-GB" dirty="0" smtClean="0"/>
              <a:t>We don’t always need a law of nature:</a:t>
            </a:r>
          </a:p>
          <a:p>
            <a:r>
              <a:rPr lang="en-GB" dirty="0" smtClean="0"/>
              <a:t>If I’d known you were coming I’d have baked a cake</a:t>
            </a:r>
          </a:p>
          <a:p>
            <a:r>
              <a:rPr lang="en-GB" dirty="0" smtClean="0"/>
              <a:t>If you had asked me yesterday, I would have accepted.</a:t>
            </a:r>
          </a:p>
          <a:p>
            <a:r>
              <a:rPr lang="en-GB" dirty="0" smtClean="0"/>
              <a:t>If you had tossed this (fair) coin ten times, it would have landed heads at least once [almost certain]</a:t>
            </a:r>
            <a:endParaRPr lang="en-GB" dirty="0"/>
          </a:p>
        </p:txBody>
      </p:sp>
    </p:spTree>
    <p:extLst>
      <p:ext uri="{BB962C8B-B14F-4D97-AF65-F5344CB8AC3E}">
        <p14:creationId xmlns:p14="http://schemas.microsoft.com/office/powerpoint/2010/main" val="288259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Lewis (1973), opening sentence</a:t>
            </a:r>
            <a:endParaRPr lang="en-GB" dirty="0"/>
          </a:p>
        </p:txBody>
      </p:sp>
      <p:sp>
        <p:nvSpPr>
          <p:cNvPr id="3" name="Content Placeholder 2"/>
          <p:cNvSpPr>
            <a:spLocks noGrp="1"/>
          </p:cNvSpPr>
          <p:nvPr>
            <p:ph idx="1"/>
          </p:nvPr>
        </p:nvSpPr>
        <p:spPr/>
        <p:txBody>
          <a:bodyPr/>
          <a:lstStyle/>
          <a:p>
            <a:r>
              <a:rPr lang="en-GB" i="1" dirty="0" smtClean="0"/>
              <a:t>If kangaroos had no tails they would topple over </a:t>
            </a:r>
            <a:r>
              <a:rPr lang="en-GB" dirty="0" smtClean="0"/>
              <a:t> seems to me to mean something like this: in any possible state of affairs in which kangaroos have no tails, and which resembles the actual state of affairs as much as kangaroos having no tails permits it to, the kangaroos topple over.</a:t>
            </a:r>
            <a:endParaRPr lang="en-GB" i="1" dirty="0"/>
          </a:p>
        </p:txBody>
      </p:sp>
    </p:spTree>
    <p:extLst>
      <p:ext uri="{BB962C8B-B14F-4D97-AF65-F5344CB8AC3E}">
        <p14:creationId xmlns:p14="http://schemas.microsoft.com/office/powerpoint/2010/main" val="375388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Lewis</a:t>
            </a:r>
            <a:endParaRPr lang="en-GB" dirty="0"/>
          </a:p>
        </p:txBody>
      </p:sp>
      <p:sp>
        <p:nvSpPr>
          <p:cNvPr id="3" name="Content Placeholder 2"/>
          <p:cNvSpPr>
            <a:spLocks noGrp="1"/>
          </p:cNvSpPr>
          <p:nvPr>
            <p:ph idx="1"/>
          </p:nvPr>
        </p:nvSpPr>
        <p:spPr/>
        <p:txBody>
          <a:bodyPr/>
          <a:lstStyle/>
          <a:p>
            <a:r>
              <a:rPr lang="en-GB" dirty="0" smtClean="0"/>
              <a:t>i.e. a </a:t>
            </a:r>
            <a:r>
              <a:rPr lang="en-GB" dirty="0" smtClean="0"/>
              <a:t>counterfactual </a:t>
            </a:r>
            <a:r>
              <a:rPr lang="en-GB" dirty="0" smtClean="0"/>
              <a:t>A</a:t>
            </a:r>
            <a:r>
              <a:rPr lang="en-GB" dirty="0" smtClean="0">
                <a:sym typeface="Wingdings" panose="05000000000000000000" pitchFamily="2" charset="2"/>
              </a:rPr>
              <a:t>C is true </a:t>
            </a:r>
            <a:r>
              <a:rPr lang="en-GB" dirty="0" err="1" smtClean="0">
                <a:sym typeface="Wingdings" panose="05000000000000000000" pitchFamily="2" charset="2"/>
              </a:rPr>
              <a:t>iff</a:t>
            </a:r>
            <a:r>
              <a:rPr lang="en-GB" dirty="0" smtClean="0">
                <a:sym typeface="Wingdings" panose="05000000000000000000" pitchFamily="2" charset="2"/>
              </a:rPr>
              <a:t> in all the ‘closest’—most similar to </a:t>
            </a:r>
            <a:r>
              <a:rPr lang="en-GB" dirty="0" smtClean="0">
                <a:sym typeface="Wingdings" panose="05000000000000000000" pitchFamily="2" charset="2"/>
              </a:rPr>
              <a:t>actuality—worlds </a:t>
            </a:r>
            <a:r>
              <a:rPr lang="en-GB" dirty="0" smtClean="0">
                <a:sym typeface="Wingdings" panose="05000000000000000000" pitchFamily="2" charset="2"/>
              </a:rPr>
              <a:t>in which the antecedent is true, the consequent is true, </a:t>
            </a:r>
          </a:p>
          <a:p>
            <a:r>
              <a:rPr lang="en-GB" dirty="0" smtClean="0">
                <a:sym typeface="Wingdings" panose="05000000000000000000" pitchFamily="2" charset="2"/>
              </a:rPr>
              <a:t>i.e. ‘it takes less of a departure from actuality to make the consequent true along with the antecedent, than it does to make the antecedent true without the consequent’.</a:t>
            </a:r>
            <a:endParaRPr lang="en-GB" dirty="0"/>
          </a:p>
        </p:txBody>
      </p:sp>
    </p:spTree>
    <p:extLst>
      <p:ext uri="{BB962C8B-B14F-4D97-AF65-F5344CB8AC3E}">
        <p14:creationId xmlns:p14="http://schemas.microsoft.com/office/powerpoint/2010/main" val="2705836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3056</TotalTime>
  <Words>1961</Words>
  <Application>Microsoft Office PowerPoint</Application>
  <PresentationFormat>On-screen Show (4:3)</PresentationFormat>
  <Paragraphs>108</Paragraphs>
  <Slides>27</Slides>
  <Notes>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Counterfactuals (also known as subjunctive conditionals)</vt:lpstr>
      <vt:lpstr>Unionism or Separatism?</vt:lpstr>
      <vt:lpstr>For separatism</vt:lpstr>
      <vt:lpstr>Large variety of views</vt:lpstr>
      <vt:lpstr>Early theories of counterfactuals</vt:lpstr>
      <vt:lpstr>Circularity: the match</vt:lpstr>
      <vt:lpstr>Other problems</vt:lpstr>
      <vt:lpstr>Lewis (1973), opening sentence</vt:lpstr>
      <vt:lpstr>Lewis</vt:lpstr>
      <vt:lpstr>Problem</vt:lpstr>
      <vt:lpstr>e.g. (Fine’s Nixon example)</vt:lpstr>
      <vt:lpstr>Lewis’s refined account (1979)</vt:lpstr>
      <vt:lpstr>Comments</vt:lpstr>
      <vt:lpstr>A different problem</vt:lpstr>
      <vt:lpstr>Extending the suppositional/probabilistic theory to counterfactuals</vt:lpstr>
      <vt:lpstr>An unhappy combination</vt:lpstr>
      <vt:lpstr>The relevant worlds</vt:lpstr>
      <vt:lpstr>PowerPoint Presentation</vt:lpstr>
      <vt:lpstr>What are counterfactuals for?</vt:lpstr>
      <vt:lpstr>Second example (Anderson)</vt:lpstr>
      <vt:lpstr>Context-dependence </vt:lpstr>
      <vt:lpstr>Even this one, back in 1963</vt:lpstr>
      <vt:lpstr>Two lessons</vt:lpstr>
      <vt:lpstr>Examples</vt:lpstr>
      <vt:lpstr>Reasons for no determinate truth value</vt:lpstr>
      <vt:lpstr>Second lesson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Counterfactuals</dc:title>
  <dc:creator>dorothy</dc:creator>
  <cp:lastModifiedBy>dorothy</cp:lastModifiedBy>
  <cp:revision>30</cp:revision>
  <cp:lastPrinted>2019-06-01T16:12:04Z</cp:lastPrinted>
  <dcterms:created xsi:type="dcterms:W3CDTF">2019-05-30T14:24:59Z</dcterms:created>
  <dcterms:modified xsi:type="dcterms:W3CDTF">2019-06-12T20:18:11Z</dcterms:modified>
</cp:coreProperties>
</file>