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8" r:id="rId3"/>
    <p:sldId id="267" r:id="rId4"/>
    <p:sldId id="276" r:id="rId5"/>
    <p:sldId id="268" r:id="rId6"/>
    <p:sldId id="277" r:id="rId7"/>
    <p:sldId id="310" r:id="rId8"/>
    <p:sldId id="311" r:id="rId9"/>
    <p:sldId id="278" r:id="rId10"/>
    <p:sldId id="279" r:id="rId11"/>
    <p:sldId id="269" r:id="rId12"/>
    <p:sldId id="312" r:id="rId13"/>
    <p:sldId id="280" r:id="rId14"/>
    <p:sldId id="313" r:id="rId15"/>
    <p:sldId id="282" r:id="rId16"/>
    <p:sldId id="283" r:id="rId17"/>
    <p:sldId id="316" r:id="rId18"/>
    <p:sldId id="284" r:id="rId19"/>
    <p:sldId id="315" r:id="rId20"/>
    <p:sldId id="317" r:id="rId21"/>
    <p:sldId id="318" r:id="rId22"/>
    <p:sldId id="330" r:id="rId23"/>
    <p:sldId id="289" r:id="rId24"/>
    <p:sldId id="319" r:id="rId25"/>
    <p:sldId id="320" r:id="rId26"/>
    <p:sldId id="321" r:id="rId27"/>
    <p:sldId id="275" r:id="rId28"/>
    <p:sldId id="296" r:id="rId29"/>
    <p:sldId id="297" r:id="rId30"/>
    <p:sldId id="331" r:id="rId31"/>
    <p:sldId id="335" r:id="rId32"/>
    <p:sldId id="336" r:id="rId33"/>
    <p:sldId id="332" r:id="rId34"/>
    <p:sldId id="333" r:id="rId35"/>
    <p:sldId id="337" r:id="rId36"/>
    <p:sldId id="340" r:id="rId37"/>
    <p:sldId id="341" r:id="rId38"/>
    <p:sldId id="338" r:id="rId39"/>
    <p:sldId id="339" r:id="rId40"/>
    <p:sldId id="304" r:id="rId41"/>
    <p:sldId id="305" r:id="rId42"/>
    <p:sldId id="306" r:id="rId43"/>
    <p:sldId id="307" r:id="rId44"/>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874ABBDD-CB47-405C-A952-C2AF53DE19DA}" type="datetimeFigureOut">
              <a:rPr lang="en-GB" smtClean="0"/>
              <a:t>12/06/2019</a:t>
            </a:fld>
            <a:endParaRPr lang="en-GB"/>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472DAB44-69CE-4BDD-A3A1-06DFF8BDB58A}" type="slidenum">
              <a:rPr lang="en-GB" smtClean="0"/>
              <a:t>‹#›</a:t>
            </a:fld>
            <a:endParaRPr lang="en-GB"/>
          </a:p>
        </p:txBody>
      </p:sp>
    </p:spTree>
    <p:extLst>
      <p:ext uri="{BB962C8B-B14F-4D97-AF65-F5344CB8AC3E}">
        <p14:creationId xmlns:p14="http://schemas.microsoft.com/office/powerpoint/2010/main" val="3010017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CC8DF0D9-1EC0-4680-B03D-7A3533B25934}" type="datetimeFigureOut">
              <a:rPr lang="en-GB" smtClean="0"/>
              <a:t>12/06/2019</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24914CB-DF0B-4CC4-BA21-78D6FF73F964}" type="slidenum">
              <a:rPr lang="en-GB" smtClean="0"/>
              <a:t>‹#›</a:t>
            </a:fld>
            <a:endParaRPr lang="en-GB"/>
          </a:p>
        </p:txBody>
      </p:sp>
    </p:spTree>
    <p:extLst>
      <p:ext uri="{BB962C8B-B14F-4D97-AF65-F5344CB8AC3E}">
        <p14:creationId xmlns:p14="http://schemas.microsoft.com/office/powerpoint/2010/main" val="3379522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give a full defence here would (a) be to repeat stuff I have done many times, and (b) not give me time for the new bit, so I focus on its principal virtue (to be followed by its principal vice). </a:t>
            </a:r>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2</a:t>
            </a:fld>
            <a:endParaRPr lang="en-GB"/>
          </a:p>
        </p:txBody>
      </p:sp>
    </p:spTree>
    <p:extLst>
      <p:ext uri="{BB962C8B-B14F-4D97-AF65-F5344CB8AC3E}">
        <p14:creationId xmlns:p14="http://schemas.microsoft.com/office/powerpoint/2010/main" val="1442018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Tell the stories</a:t>
            </a:r>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33</a:t>
            </a:fld>
            <a:endParaRPr lang="en-GB"/>
          </a:p>
        </p:txBody>
      </p:sp>
    </p:spTree>
    <p:extLst>
      <p:ext uri="{BB962C8B-B14F-4D97-AF65-F5344CB8AC3E}">
        <p14:creationId xmlns:p14="http://schemas.microsoft.com/office/powerpoint/2010/main" val="388525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765717-A99D-4420-BE8D-CCD888920637}" type="slidenum">
              <a:rPr lang="en-GB" smtClean="0"/>
              <a:t>6</a:t>
            </a:fld>
            <a:endParaRPr lang="en-GB"/>
          </a:p>
        </p:txBody>
      </p:sp>
    </p:spTree>
    <p:extLst>
      <p:ext uri="{BB962C8B-B14F-4D97-AF65-F5344CB8AC3E}">
        <p14:creationId xmlns:p14="http://schemas.microsoft.com/office/powerpoint/2010/main" val="2528944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de F, it preserves truth downwards, falsity upwards, and the conclusion has more chance of being true than</a:t>
            </a:r>
            <a:r>
              <a:rPr lang="en-GB" baseline="0" dirty="0" smtClean="0"/>
              <a:t> the premise.</a:t>
            </a:r>
            <a:endParaRPr lang="en-GB" dirty="0"/>
          </a:p>
        </p:txBody>
      </p:sp>
      <p:sp>
        <p:nvSpPr>
          <p:cNvPr id="4" name="Slide Number Placeholder 3"/>
          <p:cNvSpPr>
            <a:spLocks noGrp="1"/>
          </p:cNvSpPr>
          <p:nvPr>
            <p:ph type="sldNum" sz="quarter" idx="10"/>
          </p:nvPr>
        </p:nvSpPr>
        <p:spPr/>
        <p:txBody>
          <a:bodyPr/>
          <a:lstStyle/>
          <a:p>
            <a:fld id="{30765717-A99D-4420-BE8D-CCD888920637}" type="slidenum">
              <a:rPr lang="en-GB" smtClean="0"/>
              <a:t>10</a:t>
            </a:fld>
            <a:endParaRPr lang="en-GB"/>
          </a:p>
        </p:txBody>
      </p:sp>
    </p:spTree>
    <p:extLst>
      <p:ext uri="{BB962C8B-B14F-4D97-AF65-F5344CB8AC3E}">
        <p14:creationId xmlns:p14="http://schemas.microsoft.com/office/powerpoint/2010/main" val="2176457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bit like calculating average</a:t>
            </a:r>
            <a:r>
              <a:rPr lang="en-GB" baseline="0" dirty="0" smtClean="0"/>
              <a:t> earnings while ignoring the fact that different currencies are involved.</a:t>
            </a:r>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20</a:t>
            </a:fld>
            <a:endParaRPr lang="en-GB"/>
          </a:p>
        </p:txBody>
      </p:sp>
    </p:spTree>
    <p:extLst>
      <p:ext uri="{BB962C8B-B14F-4D97-AF65-F5344CB8AC3E}">
        <p14:creationId xmlns:p14="http://schemas.microsoft.com/office/powerpoint/2010/main" val="1639035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some input from me. I would like to think of a better word.</a:t>
            </a:r>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21</a:t>
            </a:fld>
            <a:endParaRPr lang="en-GB"/>
          </a:p>
        </p:txBody>
      </p:sp>
    </p:spTree>
    <p:extLst>
      <p:ext uri="{BB962C8B-B14F-4D97-AF65-F5344CB8AC3E}">
        <p14:creationId xmlns:p14="http://schemas.microsoft.com/office/powerpoint/2010/main" val="1380722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0765717-A99D-4420-BE8D-CCD888920637}" type="slidenum">
              <a:rPr lang="en-GB" smtClean="0"/>
              <a:t>23</a:t>
            </a:fld>
            <a:endParaRPr lang="en-GB"/>
          </a:p>
        </p:txBody>
      </p:sp>
    </p:spTree>
    <p:extLst>
      <p:ext uri="{BB962C8B-B14F-4D97-AF65-F5344CB8AC3E}">
        <p14:creationId xmlns:p14="http://schemas.microsoft.com/office/powerpoint/2010/main" val="15200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It’s not</a:t>
            </a:r>
            <a:r>
              <a:rPr lang="en-GB" baseline="0" dirty="0" smtClean="0"/>
              <a:t> ad hoc or unheard-of to claim that some kinds of content cannot be represented by a set of worlds …</a:t>
            </a:r>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25</a:t>
            </a:fld>
            <a:endParaRPr lang="en-GB"/>
          </a:p>
        </p:txBody>
      </p:sp>
    </p:spTree>
    <p:extLst>
      <p:ext uri="{BB962C8B-B14F-4D97-AF65-F5344CB8AC3E}">
        <p14:creationId xmlns:p14="http://schemas.microsoft.com/office/powerpoint/2010/main" val="3759004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27</a:t>
            </a:fld>
            <a:endParaRPr lang="en-GB"/>
          </a:p>
        </p:txBody>
      </p:sp>
    </p:spTree>
    <p:extLst>
      <p:ext uri="{BB962C8B-B14F-4D97-AF65-F5344CB8AC3E}">
        <p14:creationId xmlns:p14="http://schemas.microsoft.com/office/powerpoint/2010/main" val="2670063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4914CB-DF0B-4CC4-BA21-78D6FF73F964}" type="slidenum">
              <a:rPr lang="en-GB" smtClean="0"/>
              <a:t>30</a:t>
            </a:fld>
            <a:endParaRPr lang="en-GB"/>
          </a:p>
        </p:txBody>
      </p:sp>
    </p:spTree>
    <p:extLst>
      <p:ext uri="{BB962C8B-B14F-4D97-AF65-F5344CB8AC3E}">
        <p14:creationId xmlns:p14="http://schemas.microsoft.com/office/powerpoint/2010/main" val="2670063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D0C8EE-257B-46E9-AF2F-14DFB2A1AB8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147782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D0C8EE-257B-46E9-AF2F-14DFB2A1AB8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2555156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D0C8EE-257B-46E9-AF2F-14DFB2A1AB8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350175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D0C8EE-257B-46E9-AF2F-14DFB2A1AB8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273096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0C8EE-257B-46E9-AF2F-14DFB2A1AB83}"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3368451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D0C8EE-257B-46E9-AF2F-14DFB2A1AB83}"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162394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D0C8EE-257B-46E9-AF2F-14DFB2A1AB83}" type="datetimeFigureOut">
              <a:rPr lang="en-GB" smtClean="0"/>
              <a:t>12/06/2019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346615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D0C8EE-257B-46E9-AF2F-14DFB2A1AB83}" type="datetimeFigureOut">
              <a:rPr lang="en-GB" smtClean="0"/>
              <a:t>12/06/2019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20273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0C8EE-257B-46E9-AF2F-14DFB2A1AB83}" type="datetimeFigureOut">
              <a:rPr lang="en-GB" smtClean="0"/>
              <a:t>12/06/2019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248136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0C8EE-257B-46E9-AF2F-14DFB2A1AB83}"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95232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0C8EE-257B-46E9-AF2F-14DFB2A1AB83}"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51BEB-2540-47A9-8BFB-D90D834022AC}" type="slidenum">
              <a:rPr lang="en-GB" smtClean="0"/>
              <a:t>‹#›</a:t>
            </a:fld>
            <a:endParaRPr lang="en-GB"/>
          </a:p>
        </p:txBody>
      </p:sp>
    </p:spTree>
    <p:extLst>
      <p:ext uri="{BB962C8B-B14F-4D97-AF65-F5344CB8AC3E}">
        <p14:creationId xmlns:p14="http://schemas.microsoft.com/office/powerpoint/2010/main" val="58302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0C8EE-257B-46E9-AF2F-14DFB2A1AB83}" type="datetimeFigureOut">
              <a:rPr lang="en-GB" smtClean="0"/>
              <a:t>12/06/2019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51BEB-2540-47A9-8BFB-D90D834022AC}" type="slidenum">
              <a:rPr lang="en-GB" smtClean="0"/>
              <a:t>‹#›</a:t>
            </a:fld>
            <a:endParaRPr lang="en-GB"/>
          </a:p>
        </p:txBody>
      </p:sp>
    </p:spTree>
    <p:extLst>
      <p:ext uri="{BB962C8B-B14F-4D97-AF65-F5344CB8AC3E}">
        <p14:creationId xmlns:p14="http://schemas.microsoft.com/office/powerpoint/2010/main" val="3565492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Lecture 4: Embedded </a:t>
            </a:r>
            <a:r>
              <a:rPr lang="en-GB" dirty="0" smtClean="0"/>
              <a:t>Conditionals, Uncertainty and Indeterminacy</a:t>
            </a:r>
            <a:endParaRPr lang="en-GB" dirty="0"/>
          </a:p>
        </p:txBody>
      </p:sp>
      <p:sp>
        <p:nvSpPr>
          <p:cNvPr id="3" name="Subtitle 2"/>
          <p:cNvSpPr>
            <a:spLocks noGrp="1"/>
          </p:cNvSpPr>
          <p:nvPr>
            <p:ph type="subTitle" idx="1"/>
          </p:nvPr>
        </p:nvSpPr>
        <p:spPr/>
        <p:txBody>
          <a:bodyPr/>
          <a:lstStyle/>
          <a:p>
            <a:r>
              <a:rPr lang="en-GB" dirty="0" smtClean="0"/>
              <a:t>Dorothy </a:t>
            </a:r>
            <a:r>
              <a:rPr lang="en-GB" dirty="0" err="1" smtClean="0"/>
              <a:t>Edgington</a:t>
            </a:r>
            <a:endParaRPr lang="en-GB" dirty="0" smtClean="0"/>
          </a:p>
          <a:p>
            <a:r>
              <a:rPr lang="en-GB" dirty="0" smtClean="0"/>
              <a:t>Paris 2019</a:t>
            </a:r>
            <a:endParaRPr lang="en-GB" dirty="0"/>
          </a:p>
        </p:txBody>
      </p:sp>
    </p:spTree>
    <p:extLst>
      <p:ext uri="{BB962C8B-B14F-4D97-AF65-F5344CB8AC3E}">
        <p14:creationId xmlns:p14="http://schemas.microsoft.com/office/powerpoint/2010/main" val="1861026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156" y="116632"/>
            <a:ext cx="8229600" cy="1143000"/>
          </a:xfrm>
        </p:spPr>
        <p:txBody>
          <a:bodyPr/>
          <a:lstStyle/>
          <a:p>
            <a:r>
              <a:rPr lang="en-GB" dirty="0" smtClean="0"/>
              <a:t>Problem </a:t>
            </a:r>
            <a:r>
              <a:rPr lang="en-GB" dirty="0"/>
              <a:t> </a:t>
            </a:r>
            <a:r>
              <a:rPr lang="en-GB" dirty="0" smtClean="0"/>
              <a:t>2. Valid on this proposal:</a:t>
            </a:r>
            <a:endParaRPr lang="en-GB" dirty="0"/>
          </a:p>
        </p:txBody>
      </p:sp>
      <p:sp>
        <p:nvSpPr>
          <p:cNvPr id="3" name="Content Placeholder 2"/>
          <p:cNvSpPr>
            <a:spLocks noGrp="1"/>
          </p:cNvSpPr>
          <p:nvPr>
            <p:ph idx="1"/>
          </p:nvPr>
        </p:nvSpPr>
        <p:spPr>
          <a:xfrm>
            <a:off x="470156" y="1279301"/>
            <a:ext cx="8229600" cy="5174035"/>
          </a:xfrm>
        </p:spPr>
        <p:txBody>
          <a:bodyPr/>
          <a:lstStyle/>
          <a:p>
            <a:r>
              <a:rPr lang="en-GB" dirty="0" smtClean="0"/>
              <a:t>(A&amp;B)</a:t>
            </a:r>
            <a:r>
              <a:rPr lang="en-GB" dirty="0" smtClean="0">
                <a:sym typeface="Wingdings" pitchFamily="2" charset="2"/>
              </a:rPr>
              <a:t>C; therefore (AC) v (BC</a:t>
            </a:r>
            <a:r>
              <a:rPr lang="en-GB" dirty="0" smtClean="0">
                <a:sym typeface="Wingdings" pitchFamily="2" charset="2"/>
              </a:rPr>
              <a:t>)</a:t>
            </a:r>
          </a:p>
          <a:p>
            <a:r>
              <a:rPr lang="en-GB" dirty="0" smtClean="0">
                <a:sym typeface="Wingdings" pitchFamily="2" charset="2"/>
              </a:rPr>
              <a:t>‘</a:t>
            </a:r>
            <a:r>
              <a:rPr lang="en-GB" dirty="0" smtClean="0">
                <a:sym typeface="Wingdings" pitchFamily="2" charset="2"/>
              </a:rPr>
              <a:t>If it’s a triangle and it’s </a:t>
            </a:r>
            <a:r>
              <a:rPr lang="en-GB" dirty="0" err="1" smtClean="0">
                <a:sym typeface="Wingdings" pitchFamily="2" charset="2"/>
              </a:rPr>
              <a:t>equi</a:t>
            </a:r>
            <a:r>
              <a:rPr lang="en-GB" dirty="0" smtClean="0">
                <a:sym typeface="Wingdings" pitchFamily="2" charset="2"/>
              </a:rPr>
              <a:t>-angular, it’s equilateral; therefore, either, if it’s a triangle it’s equilateral, or, if it’s </a:t>
            </a:r>
            <a:r>
              <a:rPr lang="en-GB" dirty="0" err="1" smtClean="0">
                <a:sym typeface="Wingdings" pitchFamily="2" charset="2"/>
              </a:rPr>
              <a:t>equi</a:t>
            </a:r>
            <a:r>
              <a:rPr lang="en-GB" dirty="0" smtClean="0">
                <a:sym typeface="Wingdings" pitchFamily="2" charset="2"/>
              </a:rPr>
              <a:t>-angular, it’s equilateral.</a:t>
            </a:r>
          </a:p>
        </p:txBody>
      </p:sp>
      <p:sp>
        <p:nvSpPr>
          <p:cNvPr id="4" name="Isosceles Triangle 3"/>
          <p:cNvSpPr/>
          <p:nvPr/>
        </p:nvSpPr>
        <p:spPr>
          <a:xfrm>
            <a:off x="1785583" y="3854858"/>
            <a:ext cx="1060704" cy="914400"/>
          </a:xfrm>
          <a:prstGeom prst="triangle">
            <a:avLst>
              <a:gd name="adj" fmla="val 486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Triangle 4"/>
          <p:cNvSpPr/>
          <p:nvPr/>
        </p:nvSpPr>
        <p:spPr>
          <a:xfrm>
            <a:off x="4441480" y="3763262"/>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516216" y="3763262"/>
            <a:ext cx="149046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flipH="1">
            <a:off x="2125391" y="5157192"/>
            <a:ext cx="381088" cy="523220"/>
          </a:xfrm>
          <a:prstGeom prst="rect">
            <a:avLst/>
          </a:prstGeom>
          <a:noFill/>
        </p:spPr>
        <p:txBody>
          <a:bodyPr wrap="square" rtlCol="0">
            <a:spAutoFit/>
          </a:bodyPr>
          <a:lstStyle/>
          <a:p>
            <a:r>
              <a:rPr lang="en-GB" sz="2800" dirty="0" smtClean="0"/>
              <a:t>1</a:t>
            </a:r>
            <a:endParaRPr lang="en-GB" sz="2800" dirty="0"/>
          </a:p>
        </p:txBody>
      </p:sp>
      <p:sp>
        <p:nvSpPr>
          <p:cNvPr id="8" name="TextBox 7"/>
          <p:cNvSpPr txBox="1"/>
          <p:nvPr/>
        </p:nvSpPr>
        <p:spPr>
          <a:xfrm>
            <a:off x="4584955" y="5134862"/>
            <a:ext cx="550151" cy="523220"/>
          </a:xfrm>
          <a:prstGeom prst="rect">
            <a:avLst/>
          </a:prstGeom>
          <a:noFill/>
        </p:spPr>
        <p:txBody>
          <a:bodyPr wrap="none" rtlCol="0">
            <a:spAutoFit/>
          </a:bodyPr>
          <a:lstStyle/>
          <a:p>
            <a:r>
              <a:rPr lang="en-GB" sz="2800" dirty="0" smtClean="0"/>
              <a:t>99</a:t>
            </a:r>
            <a:endParaRPr lang="en-GB" sz="2800" dirty="0"/>
          </a:p>
        </p:txBody>
      </p:sp>
      <p:sp>
        <p:nvSpPr>
          <p:cNvPr id="10" name="TextBox 9"/>
          <p:cNvSpPr txBox="1"/>
          <p:nvPr/>
        </p:nvSpPr>
        <p:spPr>
          <a:xfrm>
            <a:off x="6844731" y="5108568"/>
            <a:ext cx="550151" cy="523220"/>
          </a:xfrm>
          <a:prstGeom prst="rect">
            <a:avLst/>
          </a:prstGeom>
          <a:noFill/>
        </p:spPr>
        <p:txBody>
          <a:bodyPr wrap="none" rtlCol="0">
            <a:spAutoFit/>
          </a:bodyPr>
          <a:lstStyle/>
          <a:p>
            <a:r>
              <a:rPr lang="en-GB" sz="2800" dirty="0" smtClean="0"/>
              <a:t>99</a:t>
            </a:r>
            <a:endParaRPr lang="en-GB" sz="2800" dirty="0"/>
          </a:p>
        </p:txBody>
      </p:sp>
    </p:spTree>
    <p:extLst>
      <p:ext uri="{BB962C8B-B14F-4D97-AF65-F5344CB8AC3E}">
        <p14:creationId xmlns:p14="http://schemas.microsoft.com/office/powerpoint/2010/main" val="2682943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70"/>
            <a:ext cx="8229600" cy="1143000"/>
          </a:xfrm>
        </p:spPr>
        <p:txBody>
          <a:bodyPr/>
          <a:lstStyle/>
          <a:p>
            <a:r>
              <a:rPr lang="en-GB" dirty="0" smtClean="0"/>
              <a:t>2</a:t>
            </a:r>
            <a:r>
              <a:rPr lang="en-GB" baseline="30000" dirty="0" smtClean="0"/>
              <a:t>nd</a:t>
            </a:r>
            <a:r>
              <a:rPr lang="en-GB" dirty="0" smtClean="0"/>
              <a:t> semantic proposal</a:t>
            </a:r>
            <a:endParaRPr lang="en-GB" dirty="0"/>
          </a:p>
        </p:txBody>
      </p:sp>
      <p:sp>
        <p:nvSpPr>
          <p:cNvPr id="3" name="Content Placeholder 2"/>
          <p:cNvSpPr>
            <a:spLocks noGrp="1"/>
          </p:cNvSpPr>
          <p:nvPr>
            <p:ph idx="1"/>
          </p:nvPr>
        </p:nvSpPr>
        <p:spPr>
          <a:xfrm>
            <a:off x="395536" y="908720"/>
            <a:ext cx="8229600" cy="4525963"/>
          </a:xfrm>
        </p:spPr>
        <p:txBody>
          <a:bodyPr/>
          <a:lstStyle/>
          <a:p>
            <a:r>
              <a:rPr lang="en-GB" dirty="0" smtClean="0"/>
              <a:t>van </a:t>
            </a:r>
            <a:r>
              <a:rPr lang="en-GB" dirty="0" err="1" smtClean="0"/>
              <a:t>Fraassen</a:t>
            </a:r>
            <a:r>
              <a:rPr lang="en-GB" dirty="0"/>
              <a:t> </a:t>
            </a:r>
            <a:r>
              <a:rPr lang="en-GB" dirty="0" smtClean="0"/>
              <a:t>(1975), McGee (1989), Jeffrey (1991), Jeffrey and </a:t>
            </a:r>
            <a:r>
              <a:rPr lang="en-GB" dirty="0" err="1" smtClean="0"/>
              <a:t>Stalnaker</a:t>
            </a:r>
            <a:r>
              <a:rPr lang="en-GB" dirty="0" smtClean="0"/>
              <a:t> (1994). We should be more selective about the third value. Let the semantic value of A</a:t>
            </a:r>
            <a:r>
              <a:rPr lang="en-GB" dirty="0" smtClean="0">
                <a:sym typeface="Wingdings" pitchFamily="2" charset="2"/>
              </a:rPr>
              <a:t>B be 1 (= true) if A&amp;B; 0 (= false) if A&amp;¬B; and let its semantic value if ¬A be p(B</a:t>
            </a:r>
            <a:r>
              <a:rPr lang="en-GB" dirty="0" smtClean="0">
                <a:sym typeface="Symbol"/>
              </a:rPr>
              <a:t>A). The ‘probability’ of A</a:t>
            </a:r>
            <a:r>
              <a:rPr lang="en-GB" dirty="0" smtClean="0">
                <a:sym typeface="Wingdings" pitchFamily="2" charset="2"/>
              </a:rPr>
              <a:t>B is not the probability of its truth, but its ‘expected value’.</a:t>
            </a:r>
            <a:endParaRPr lang="en-GB" dirty="0"/>
          </a:p>
        </p:txBody>
      </p:sp>
    </p:spTree>
    <p:extLst>
      <p:ext uri="{BB962C8B-B14F-4D97-AF65-F5344CB8AC3E}">
        <p14:creationId xmlns:p14="http://schemas.microsoft.com/office/powerpoint/2010/main" val="3668793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a:t>
            </a:r>
            <a:r>
              <a:rPr lang="en-GB" baseline="30000" dirty="0" smtClean="0"/>
              <a:t>nd</a:t>
            </a:r>
            <a:r>
              <a:rPr lang="en-GB" dirty="0" smtClean="0"/>
              <a:t> proposal</a:t>
            </a:r>
            <a:endParaRPr lang="en-GB" dirty="0"/>
          </a:p>
        </p:txBody>
      </p:sp>
      <p:sp>
        <p:nvSpPr>
          <p:cNvPr id="3" name="Content Placeholder 2"/>
          <p:cNvSpPr>
            <a:spLocks noGrp="1"/>
          </p:cNvSpPr>
          <p:nvPr>
            <p:ph idx="1"/>
          </p:nvPr>
        </p:nvSpPr>
        <p:spPr/>
        <p:txBody>
          <a:bodyPr/>
          <a:lstStyle/>
          <a:p>
            <a:r>
              <a:rPr lang="en-GB" dirty="0" smtClean="0"/>
              <a:t>A	B	A</a:t>
            </a:r>
            <a:r>
              <a:rPr lang="en-GB" dirty="0" smtClean="0">
                <a:sym typeface="Wingdings" panose="05000000000000000000" pitchFamily="2" charset="2"/>
              </a:rPr>
              <a:t>B</a:t>
            </a:r>
          </a:p>
          <a:p>
            <a:r>
              <a:rPr lang="en-GB" dirty="0" smtClean="0">
                <a:sym typeface="Wingdings" panose="05000000000000000000" pitchFamily="2" charset="2"/>
              </a:rPr>
              <a:t>T	T	    1</a:t>
            </a:r>
          </a:p>
          <a:p>
            <a:r>
              <a:rPr lang="en-GB" dirty="0" smtClean="0">
                <a:sym typeface="Wingdings" panose="05000000000000000000" pitchFamily="2" charset="2"/>
              </a:rPr>
              <a:t>T	F	     0</a:t>
            </a:r>
          </a:p>
          <a:p>
            <a:r>
              <a:rPr lang="en-GB" dirty="0" smtClean="0">
                <a:sym typeface="Wingdings" panose="05000000000000000000" pitchFamily="2" charset="2"/>
              </a:rPr>
              <a:t>F		    p(B</a:t>
            </a:r>
            <a:r>
              <a:rPr lang="en-GB" dirty="0" smtClean="0">
                <a:sym typeface="Symbol"/>
              </a:rPr>
              <a:t>A)</a:t>
            </a:r>
            <a:endParaRPr lang="en-GB" dirty="0"/>
          </a:p>
        </p:txBody>
      </p:sp>
    </p:spTree>
    <p:extLst>
      <p:ext uri="{BB962C8B-B14F-4D97-AF65-F5344CB8AC3E}">
        <p14:creationId xmlns:p14="http://schemas.microsoft.com/office/powerpoint/2010/main" val="238065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417"/>
            <a:ext cx="8229600" cy="1143000"/>
          </a:xfrm>
        </p:spPr>
        <p:txBody>
          <a:bodyPr/>
          <a:lstStyle/>
          <a:p>
            <a:r>
              <a:rPr lang="en-GB" dirty="0" smtClean="0"/>
              <a:t>Example</a:t>
            </a:r>
            <a:endParaRPr lang="en-GB" dirty="0"/>
          </a:p>
        </p:txBody>
      </p:sp>
      <p:sp>
        <p:nvSpPr>
          <p:cNvPr id="3" name="Content Placeholder 2"/>
          <p:cNvSpPr>
            <a:spLocks noGrp="1"/>
          </p:cNvSpPr>
          <p:nvPr>
            <p:ph idx="1"/>
          </p:nvPr>
        </p:nvSpPr>
        <p:spPr>
          <a:xfrm>
            <a:off x="323528" y="836712"/>
            <a:ext cx="8229600" cy="4525963"/>
          </a:xfrm>
        </p:spPr>
        <p:txBody>
          <a:bodyPr/>
          <a:lstStyle/>
          <a:p>
            <a:r>
              <a:rPr lang="en-GB" dirty="0" smtClean="0"/>
              <a:t>50% of the balls are red and 80% of the red balls have a black spot. </a:t>
            </a:r>
          </a:p>
          <a:p>
            <a:r>
              <a:rPr lang="en-GB" sz="2800" dirty="0" smtClean="0"/>
              <a:t>‘If I pick a red ball (R) it will have a black spot(B)’  gets 1 if R&amp;B, 0 if R&amp;¬B. What if ¬R? Who knows?—but 80% of the R possibilities are B-possibilities, so it is (as it were) “80% true” if ¬R.</a:t>
            </a:r>
          </a:p>
          <a:p>
            <a:r>
              <a:rPr lang="en-GB" sz="2800" dirty="0" smtClean="0"/>
              <a:t>P(R</a:t>
            </a:r>
            <a:r>
              <a:rPr lang="en-GB" sz="2800" dirty="0" smtClean="0">
                <a:sym typeface="Wingdings" pitchFamily="2" charset="2"/>
              </a:rPr>
              <a:t>B) = p(R&amp;B)x1 + p(R&amp;¬B)x0 + p(¬R)x0.8</a:t>
            </a:r>
          </a:p>
          <a:p>
            <a:r>
              <a:rPr lang="en-GB" sz="2800" dirty="0" smtClean="0">
                <a:sym typeface="Wingdings" pitchFamily="2" charset="2"/>
              </a:rPr>
              <a:t>= (0.4x1) + (0.5x0.8) = 0.8 = p(B</a:t>
            </a:r>
            <a:r>
              <a:rPr lang="en-GB" sz="2800" dirty="0" smtClean="0">
                <a:sym typeface="Symbol"/>
              </a:rPr>
              <a:t>R)</a:t>
            </a:r>
            <a:endParaRPr lang="en-GB" sz="2800" dirty="0" smtClean="0"/>
          </a:p>
          <a:p>
            <a:pPr marL="0" indent="0">
              <a:buNone/>
            </a:pPr>
            <a:endParaRPr lang="en-GB" sz="2800" dirty="0"/>
          </a:p>
        </p:txBody>
      </p:sp>
    </p:spTree>
    <p:extLst>
      <p:ext uri="{BB962C8B-B14F-4D97-AF65-F5344CB8AC3E}">
        <p14:creationId xmlns:p14="http://schemas.microsoft.com/office/powerpoint/2010/main" val="636248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a:t>
            </a:r>
            <a:r>
              <a:rPr lang="en-GB" baseline="30000" dirty="0" smtClean="0"/>
              <a:t>nd</a:t>
            </a:r>
            <a:r>
              <a:rPr lang="en-GB" dirty="0" smtClean="0"/>
              <a:t> proposal continued</a:t>
            </a:r>
            <a:endParaRPr lang="en-GB" dirty="0"/>
          </a:p>
        </p:txBody>
      </p:sp>
      <p:sp>
        <p:nvSpPr>
          <p:cNvPr id="3" name="Content Placeholder 2"/>
          <p:cNvSpPr>
            <a:spLocks noGrp="1"/>
          </p:cNvSpPr>
          <p:nvPr>
            <p:ph idx="1"/>
          </p:nvPr>
        </p:nvSpPr>
        <p:spPr/>
        <p:txBody>
          <a:bodyPr/>
          <a:lstStyle/>
          <a:p>
            <a:pPr marL="0" indent="0">
              <a:buNone/>
            </a:pPr>
            <a:r>
              <a:rPr lang="en-GB" dirty="0" smtClean="0"/>
              <a:t>Many of the bad results of the first proposal are avoided. Necessary conditionals like A&amp;B</a:t>
            </a:r>
            <a:r>
              <a:rPr lang="en-GB" dirty="0" smtClean="0">
                <a:sym typeface="Wingdings" panose="05000000000000000000" pitchFamily="2" charset="2"/>
              </a:rPr>
              <a:t>A always come out true. The switches paradox is invalid. Conjunctions like (AB)&amp;(¬AC) don’t all get probability 0. Indeed it is provable that conjunctions of that form always get probability p(B</a:t>
            </a:r>
            <a:r>
              <a:rPr lang="en-GB" dirty="0" smtClean="0">
                <a:sym typeface="Symbol"/>
              </a:rPr>
              <a:t>A).p(C¬A).</a:t>
            </a:r>
          </a:p>
          <a:p>
            <a:pPr marL="0" indent="0">
              <a:buNone/>
            </a:pPr>
            <a:r>
              <a:rPr lang="en-GB" dirty="0" smtClean="0">
                <a:sym typeface="Symbol"/>
              </a:rPr>
              <a:t>This, however, is a source of problems.</a:t>
            </a:r>
            <a:endParaRPr lang="en-GB" dirty="0"/>
          </a:p>
        </p:txBody>
      </p:sp>
    </p:spTree>
    <p:extLst>
      <p:ext uri="{BB962C8B-B14F-4D97-AF65-F5344CB8AC3E}">
        <p14:creationId xmlns:p14="http://schemas.microsoft.com/office/powerpoint/2010/main" val="1084192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a:t>
            </a:r>
            <a:r>
              <a:rPr lang="en-GB" dirty="0" smtClean="0">
                <a:sym typeface="Wingdings" panose="05000000000000000000" pitchFamily="2" charset="2"/>
              </a:rPr>
              <a:t>B)&amp;(¬AC)</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On this proposal, when the antecedents are incompatible, e.g. A and ¬A, the probability of the conjunction is the product of the probabilities of the conditionals.</a:t>
            </a:r>
          </a:p>
          <a:p>
            <a:r>
              <a:rPr lang="en-GB" dirty="0" smtClean="0"/>
              <a:t>Sketch of proof: there are 2 ways the conjunction can get a non-zero value: (1) A&amp;B, in which case the first conjunct gets 1 and the second gets p(C</a:t>
            </a:r>
            <a:r>
              <a:rPr lang="en-GB" dirty="0" smtClean="0">
                <a:sym typeface="Symbol"/>
              </a:rPr>
              <a:t>¬A) so the conjunction gets p(C¬A); (2) ¬A&amp;C, so the conjunction gets p(BA). So the expected value is p(A&amp;B).p(C¬A) + p(¬A&amp;C).p(BA) = P(A).p(B/A)p(C/¬A) + p(¬A)</a:t>
            </a:r>
            <a:r>
              <a:rPr lang="en-GB" dirty="0" err="1" smtClean="0">
                <a:sym typeface="Symbol"/>
              </a:rPr>
              <a:t>pC</a:t>
            </a:r>
            <a:r>
              <a:rPr lang="en-GB" dirty="0" smtClean="0">
                <a:sym typeface="Symbol"/>
              </a:rPr>
              <a:t>/¬A).p(B/A) = p(B/A)p(C/¬A)</a:t>
            </a:r>
            <a:endParaRPr lang="en-GB" dirty="0"/>
          </a:p>
        </p:txBody>
      </p:sp>
    </p:spTree>
    <p:extLst>
      <p:ext uri="{BB962C8B-B14F-4D97-AF65-F5344CB8AC3E}">
        <p14:creationId xmlns:p14="http://schemas.microsoft.com/office/powerpoint/2010/main" val="2023915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395536" y="188640"/>
            <a:ext cx="8352928" cy="5447645"/>
          </a:xfrm>
          <a:prstGeom prst="rect">
            <a:avLst/>
          </a:prstGeom>
          <a:noFill/>
        </p:spPr>
        <p:txBody>
          <a:bodyPr wrap="square" rtlCol="0">
            <a:spAutoFit/>
          </a:bodyPr>
          <a:lstStyle/>
          <a:p>
            <a:r>
              <a:rPr lang="en-GB" sz="2400" dirty="0" smtClean="0"/>
              <a:t>When A and C are incompatible: p(A</a:t>
            </a:r>
            <a:r>
              <a:rPr lang="en-GB" sz="2400" dirty="0" smtClean="0">
                <a:sym typeface="Wingdings" pitchFamily="2" charset="2"/>
              </a:rPr>
              <a:t>B).p(CD)</a:t>
            </a:r>
          </a:p>
          <a:p>
            <a:endParaRPr lang="en-GB" sz="2400" dirty="0">
              <a:sym typeface="Wingdings" pitchFamily="2" charset="2"/>
            </a:endParaRPr>
          </a:p>
          <a:p>
            <a:r>
              <a:rPr lang="en-GB" sz="2400" dirty="0" smtClean="0">
                <a:sym typeface="Wingdings" pitchFamily="2" charset="2"/>
              </a:rPr>
              <a:t>Simplest case of this: C = ¬A and B = D</a:t>
            </a:r>
          </a:p>
          <a:p>
            <a:r>
              <a:rPr lang="en-GB" sz="2400" dirty="0" smtClean="0">
                <a:sym typeface="Wingdings" pitchFamily="2" charset="2"/>
              </a:rPr>
              <a:t>So  p((AB)&amp;(¬AB)) = p(AB)p(¬AB)</a:t>
            </a:r>
          </a:p>
          <a:p>
            <a:endParaRPr lang="en-GB" sz="2400" dirty="0">
              <a:sym typeface="Wingdings" pitchFamily="2" charset="2"/>
            </a:endParaRPr>
          </a:p>
          <a:p>
            <a:r>
              <a:rPr lang="en-GB" sz="2400" dirty="0" smtClean="0">
                <a:sym typeface="Wingdings" pitchFamily="2" charset="2"/>
              </a:rPr>
              <a:t>Counterexample. Let A be irrelevant to B, so p(B) = p(AB) = p(¬AB).</a:t>
            </a:r>
          </a:p>
          <a:p>
            <a:r>
              <a:rPr lang="en-GB" sz="2400" dirty="0" smtClean="0">
                <a:sym typeface="Wingdings" pitchFamily="2" charset="2"/>
              </a:rPr>
              <a:t>You’re worried about missing our plane connection. I think we’ll make it. You suggest crossing your fingers. I say, ‘it’s likely that  we’ll make it, whether or not you cross your fingers: if you cross your fingers, we’ll  make it, and if you don’t cross your fingers we’ll make it’. Let’s say my p(B) = 0.7. The conjunction should get 0.7, not 0.49.</a:t>
            </a:r>
            <a:endParaRPr lang="en-GB" sz="2400" dirty="0" smtClean="0"/>
          </a:p>
          <a:p>
            <a:endParaRPr lang="en-GB" dirty="0"/>
          </a:p>
          <a:p>
            <a:endParaRPr lang="en-GB" dirty="0"/>
          </a:p>
        </p:txBody>
      </p:sp>
    </p:spTree>
    <p:extLst>
      <p:ext uri="{BB962C8B-B14F-4D97-AF65-F5344CB8AC3E}">
        <p14:creationId xmlns:p14="http://schemas.microsoft.com/office/powerpoint/2010/main" val="757612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due to Mark Lance</a:t>
            </a:r>
            <a:endParaRPr lang="en-GB" dirty="0"/>
          </a:p>
        </p:txBody>
      </p:sp>
      <p:sp>
        <p:nvSpPr>
          <p:cNvPr id="3" name="Content Placeholder 2"/>
          <p:cNvSpPr>
            <a:spLocks noGrp="1"/>
          </p:cNvSpPr>
          <p:nvPr>
            <p:ph idx="1"/>
          </p:nvPr>
        </p:nvSpPr>
        <p:spPr/>
        <p:txBody>
          <a:bodyPr/>
          <a:lstStyle/>
          <a:p>
            <a:r>
              <a:rPr lang="en-GB" dirty="0" smtClean="0"/>
              <a:t>Concerns a werewolf, such that it’s 50% likely that it is in our area tonight. If it is it will kill everyone outside. ‘If John went out he was killed’ gets 0.5. ‘If John went out the front door he was killed, and if John went out the back door he was killed’ gets only 0.25, whereas it should get 0.5</a:t>
            </a:r>
            <a:endParaRPr lang="en-GB" dirty="0"/>
          </a:p>
        </p:txBody>
      </p:sp>
    </p:spTree>
    <p:extLst>
      <p:ext uri="{BB962C8B-B14F-4D97-AF65-F5344CB8AC3E}">
        <p14:creationId xmlns:p14="http://schemas.microsoft.com/office/powerpoint/2010/main" val="1368604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counterexample</a:t>
            </a:r>
            <a:endParaRPr lang="en-GB" dirty="0"/>
          </a:p>
        </p:txBody>
      </p:sp>
      <p:sp>
        <p:nvSpPr>
          <p:cNvPr id="3" name="Content Placeholder 2"/>
          <p:cNvSpPr>
            <a:spLocks noGrp="1"/>
          </p:cNvSpPr>
          <p:nvPr>
            <p:ph idx="1"/>
          </p:nvPr>
        </p:nvSpPr>
        <p:spPr/>
        <p:txBody>
          <a:bodyPr/>
          <a:lstStyle/>
          <a:p>
            <a:r>
              <a:rPr lang="en-GB" dirty="0" smtClean="0"/>
              <a:t>I must pick one of two urns, only one of which contains a prize. It’s 50-50 which urn contains the prize. ‘If I pick the one on the right, I’ll win’ gets 0.5. ‘If I pick the one on the left, I’ll win’ gets 0.5. ‘If I pick the one on the right I’ll win and if I pick the one on the left I’ll win’, on this proposal gets 0.25, but surely it should get 0.</a:t>
            </a:r>
            <a:endParaRPr lang="en-GB" dirty="0"/>
          </a:p>
        </p:txBody>
      </p:sp>
    </p:spTree>
    <p:extLst>
      <p:ext uri="{BB962C8B-B14F-4D97-AF65-F5344CB8AC3E}">
        <p14:creationId xmlns:p14="http://schemas.microsoft.com/office/powerpoint/2010/main" val="103611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has gone wrong</a:t>
            </a:r>
            <a:endParaRPr lang="en-GB" dirty="0"/>
          </a:p>
        </p:txBody>
      </p:sp>
      <p:sp>
        <p:nvSpPr>
          <p:cNvPr id="3" name="Content Placeholder 2"/>
          <p:cNvSpPr>
            <a:spLocks noGrp="1"/>
          </p:cNvSpPr>
          <p:nvPr>
            <p:ph idx="1"/>
          </p:nvPr>
        </p:nvSpPr>
        <p:spPr/>
        <p:txBody>
          <a:bodyPr>
            <a:normAutofit lnSpcReduction="10000"/>
          </a:bodyPr>
          <a:lstStyle/>
          <a:p>
            <a:r>
              <a:rPr lang="en-GB" dirty="0" smtClean="0"/>
              <a:t>with this proposal is that it gives the conditional with the false antecedent the same value in all worlds in which the antecedent is false. A world in which I pick Right and win is a world in which If I had picked left I’d have won’ gets 0, not ½. A world in which you cross your fingers and we make our connection is a world in which ‘If you had not crossed your fingers we would have made our connection’ gets 1, not 0.7. </a:t>
            </a:r>
            <a:endParaRPr lang="en-GB" dirty="0"/>
          </a:p>
        </p:txBody>
      </p:sp>
    </p:spTree>
    <p:extLst>
      <p:ext uri="{BB962C8B-B14F-4D97-AF65-F5344CB8AC3E}">
        <p14:creationId xmlns:p14="http://schemas.microsoft.com/office/powerpoint/2010/main" val="77423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Principal virtue</a:t>
            </a:r>
            <a:endParaRPr lang="en-GB" dirty="0"/>
          </a:p>
        </p:txBody>
      </p:sp>
      <p:sp>
        <p:nvSpPr>
          <p:cNvPr id="3" name="Content Placeholder 2"/>
          <p:cNvSpPr>
            <a:spLocks noGrp="1"/>
          </p:cNvSpPr>
          <p:nvPr>
            <p:ph idx="1"/>
          </p:nvPr>
        </p:nvSpPr>
        <p:spPr/>
        <p:txBody>
          <a:bodyPr/>
          <a:lstStyle/>
          <a:p>
            <a:r>
              <a:rPr lang="en-GB" dirty="0" smtClean="0"/>
              <a:t>of a suppositional theory: it gives a good account of the fact that our conditional judgements are often uncertain. You can be closer to or further from certain that Jane will accept if offered the job, that your back pain will be cured if you have the operation, etc.. All propositional theories of conditionals give bad results for uncertain conditional judgements. </a:t>
            </a:r>
            <a:endParaRPr lang="en-GB" dirty="0"/>
          </a:p>
        </p:txBody>
      </p:sp>
    </p:spTree>
    <p:extLst>
      <p:ext uri="{BB962C8B-B14F-4D97-AF65-F5344CB8AC3E}">
        <p14:creationId xmlns:p14="http://schemas.microsoft.com/office/powerpoint/2010/main" val="2605722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Principled objections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any case, this proposal deals with a very strange 3-valued entity: a weighted average of truth values (which we call 1 and 0), in the case where the antecedent is true; and one’s subjective probability for B given A, in the case where the antecedent is false. Also, the semantic value is unstable, changing if you change your, differing between people with different beliefs. As before the probability of the conditional is not the probability that it is true.</a:t>
            </a:r>
            <a:endParaRPr lang="en-GB" dirty="0"/>
          </a:p>
        </p:txBody>
      </p:sp>
    </p:spTree>
    <p:extLst>
      <p:ext uri="{BB962C8B-B14F-4D97-AF65-F5344CB8AC3E}">
        <p14:creationId xmlns:p14="http://schemas.microsoft.com/office/powerpoint/2010/main" val="2794983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a:t>
            </a:r>
            <a:r>
              <a:rPr lang="en-GB" baseline="30000" dirty="0" smtClean="0"/>
              <a:t>rd</a:t>
            </a:r>
            <a:r>
              <a:rPr lang="en-GB" dirty="0" smtClean="0"/>
              <a:t> proposal: Richard Bradley (2012)</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 shall return to </a:t>
            </a:r>
            <a:r>
              <a:rPr lang="en-GB" dirty="0" err="1" smtClean="0"/>
              <a:t>Stalnaker</a:t>
            </a:r>
            <a:r>
              <a:rPr lang="en-GB" dirty="0" smtClean="0"/>
              <a:t>: a conditional `if A, B’ is true </a:t>
            </a:r>
            <a:r>
              <a:rPr lang="en-GB" dirty="0" err="1" smtClean="0"/>
              <a:t>iff</a:t>
            </a:r>
            <a:r>
              <a:rPr lang="en-GB" dirty="0" smtClean="0"/>
              <a:t> the B is true in the “nearest” A-world (which may or may not be the actual world). We amend </a:t>
            </a:r>
            <a:r>
              <a:rPr lang="en-GB" dirty="0" err="1" smtClean="0"/>
              <a:t>Stalnaker</a:t>
            </a:r>
            <a:r>
              <a:rPr lang="en-GB" dirty="0" smtClean="0"/>
              <a:t> is three ways: (1) we abandon the notion of similarity in terms of a probability distribution over the A-worlds. </a:t>
            </a:r>
          </a:p>
          <a:p>
            <a:r>
              <a:rPr lang="en-GB" dirty="0" smtClean="0"/>
              <a:t>(So “nearest” does not mean “most similar”. It really means “the world that would be actual if A were true”. Though, as we shall see it can be indeterminate which world that is.) </a:t>
            </a:r>
            <a:endParaRPr lang="en-GB" dirty="0"/>
          </a:p>
        </p:txBody>
      </p:sp>
    </p:spTree>
    <p:extLst>
      <p:ext uri="{BB962C8B-B14F-4D97-AF65-F5344CB8AC3E}">
        <p14:creationId xmlns:p14="http://schemas.microsoft.com/office/powerpoint/2010/main" val="3824481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a:t>
            </a:r>
            <a:r>
              <a:rPr lang="en-GB" baseline="30000" dirty="0" smtClean="0"/>
              <a:t>nd</a:t>
            </a:r>
            <a:r>
              <a:rPr lang="en-GB" dirty="0" smtClean="0"/>
              <a:t> and 3</a:t>
            </a:r>
            <a:r>
              <a:rPr lang="en-GB" baseline="30000" dirty="0" smtClean="0"/>
              <a:t>rd</a:t>
            </a:r>
            <a:r>
              <a:rPr lang="en-GB" dirty="0" smtClean="0"/>
              <a:t> amendments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(2) The conditional is not treated as a proposition. It obeys different rules from propositions</a:t>
            </a:r>
          </a:p>
          <a:p>
            <a:r>
              <a:rPr lang="en-GB" dirty="0" smtClean="0"/>
              <a:t>(3) We take seriously the fact that it might be indeterminate which world would have been actual if A were true. (</a:t>
            </a:r>
            <a:r>
              <a:rPr lang="en-GB" dirty="0" err="1" smtClean="0"/>
              <a:t>Stalnaker</a:t>
            </a:r>
            <a:r>
              <a:rPr lang="en-GB" dirty="0" smtClean="0"/>
              <a:t> himself says the conditional is neither true nor false if this is so. We say it is still perfectly in order to have a probability distribution over the candidate A-worlds.</a:t>
            </a:r>
            <a:endParaRPr lang="en-GB" dirty="0"/>
          </a:p>
        </p:txBody>
      </p:sp>
    </p:spTree>
    <p:extLst>
      <p:ext uri="{BB962C8B-B14F-4D97-AF65-F5344CB8AC3E}">
        <p14:creationId xmlns:p14="http://schemas.microsoft.com/office/powerpoint/2010/main" val="2104393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similarity is the wrong notion</a:t>
            </a:r>
            <a:endParaRPr lang="en-GB" dirty="0"/>
          </a:p>
        </p:txBody>
      </p:sp>
      <p:sp>
        <p:nvSpPr>
          <p:cNvPr id="3" name="Content Placeholder 2"/>
          <p:cNvSpPr>
            <a:spLocks noGrp="1"/>
          </p:cNvSpPr>
          <p:nvPr>
            <p:ph idx="1"/>
          </p:nvPr>
        </p:nvSpPr>
        <p:spPr/>
        <p:txBody>
          <a:bodyPr>
            <a:normAutofit lnSpcReduction="10000"/>
          </a:bodyPr>
          <a:lstStyle/>
          <a:p>
            <a:r>
              <a:rPr lang="en-GB" dirty="0" smtClean="0"/>
              <a:t>A straw is </a:t>
            </a:r>
            <a:r>
              <a:rPr lang="en-GB" smtClean="0"/>
              <a:t>to be selected</a:t>
            </a:r>
            <a:r>
              <a:rPr lang="en-GB" dirty="0" smtClean="0"/>
              <a:t>.</a:t>
            </a:r>
          </a:p>
          <a:p>
            <a:pPr marL="0" indent="0">
              <a:buNone/>
            </a:pPr>
            <a:r>
              <a:rPr lang="en-GB" dirty="0" smtClean="0"/>
              <a:t>    90%</a:t>
            </a:r>
          </a:p>
          <a:p>
            <a:r>
              <a:rPr lang="en-GB" dirty="0" smtClean="0"/>
              <a:t>   1%</a:t>
            </a:r>
            <a:endParaRPr lang="en-GB" dirty="0"/>
          </a:p>
          <a:p>
            <a:r>
              <a:rPr lang="en-GB" dirty="0" smtClean="0"/>
              <a:t>   9%</a:t>
            </a:r>
          </a:p>
          <a:p>
            <a:pPr marL="0" indent="0">
              <a:buNone/>
            </a:pPr>
            <a:r>
              <a:rPr lang="en-GB" dirty="0" smtClean="0"/>
              <a:t>Top: 10cms; next: 11cms; bottom: 20cms. </a:t>
            </a:r>
          </a:p>
          <a:p>
            <a:pPr marL="0" indent="0">
              <a:buNone/>
            </a:pPr>
            <a:endParaRPr lang="en-GB" dirty="0"/>
          </a:p>
          <a:p>
            <a:pPr marL="0" indent="0">
              <a:buNone/>
            </a:pPr>
            <a:r>
              <a:rPr lang="en-GB" dirty="0" smtClean="0"/>
              <a:t>‘</a:t>
            </a:r>
            <a:r>
              <a:rPr lang="en-GB" dirty="0"/>
              <a:t>If it’s over </a:t>
            </a:r>
            <a:r>
              <a:rPr lang="en-GB" dirty="0" smtClean="0"/>
              <a:t>10 </a:t>
            </a:r>
            <a:r>
              <a:rPr lang="en-GB" dirty="0" err="1" smtClean="0"/>
              <a:t>cms</a:t>
            </a:r>
            <a:r>
              <a:rPr lang="en-GB" dirty="0" smtClean="0"/>
              <a:t>. long</a:t>
            </a:r>
            <a:r>
              <a:rPr lang="en-GB" dirty="0"/>
              <a:t>, it’s less than </a:t>
            </a:r>
            <a:r>
              <a:rPr lang="en-GB" dirty="0" smtClean="0"/>
              <a:t>15 </a:t>
            </a:r>
            <a:r>
              <a:rPr lang="en-GB" dirty="0" err="1" smtClean="0"/>
              <a:t>cms</a:t>
            </a:r>
            <a:r>
              <a:rPr lang="en-GB" dirty="0" smtClean="0"/>
              <a:t>.  long.’ </a:t>
            </a:r>
            <a:endParaRPr lang="en-GB" dirty="0"/>
          </a:p>
        </p:txBody>
      </p:sp>
      <p:sp>
        <p:nvSpPr>
          <p:cNvPr id="6" name="Rectangle 5"/>
          <p:cNvSpPr/>
          <p:nvPr/>
        </p:nvSpPr>
        <p:spPr>
          <a:xfrm>
            <a:off x="2051720" y="2420888"/>
            <a:ext cx="237626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051720" y="2996952"/>
            <a:ext cx="273630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2051720" y="3501008"/>
            <a:ext cx="5256584"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79965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Amendment 2</a:t>
            </a:r>
            <a:endParaRPr lang="en-GB" dirty="0"/>
          </a:p>
        </p:txBody>
      </p:sp>
      <p:sp>
        <p:nvSpPr>
          <p:cNvPr id="3" name="Content Placeholder 2"/>
          <p:cNvSpPr>
            <a:spLocks noGrp="1"/>
          </p:cNvSpPr>
          <p:nvPr>
            <p:ph idx="1"/>
          </p:nvPr>
        </p:nvSpPr>
        <p:spPr/>
        <p:txBody>
          <a:bodyPr>
            <a:normAutofit/>
          </a:bodyPr>
          <a:lstStyle/>
          <a:p>
            <a:r>
              <a:rPr lang="en-GB" dirty="0" smtClean="0"/>
              <a:t>Conditionals are not </a:t>
            </a:r>
            <a:r>
              <a:rPr lang="en-GB" dirty="0" smtClean="0"/>
              <a:t>propositions, </a:t>
            </a:r>
            <a:r>
              <a:rPr lang="en-GB" dirty="0" err="1" smtClean="0"/>
              <a:t>i.e</a:t>
            </a:r>
            <a:r>
              <a:rPr lang="en-GB" dirty="0" smtClean="0"/>
              <a:t> </a:t>
            </a:r>
            <a:r>
              <a:rPr lang="en-GB" dirty="0" smtClean="0"/>
              <a:t>they are not categorical statements about how things are. Conditionals involve two propositions which play different roles, one a supposition, one a judgement within its scope. They cannot be represented by the set of worlds in which they are true. Indeed conditionals are not ‘in’ worlds—they are cross-world entities. They obey different rules from propositions.</a:t>
            </a:r>
            <a:endParaRPr lang="en-GB" dirty="0"/>
          </a:p>
        </p:txBody>
      </p:sp>
    </p:spTree>
    <p:extLst>
      <p:ext uri="{BB962C8B-B14F-4D97-AF65-F5344CB8AC3E}">
        <p14:creationId xmlns:p14="http://schemas.microsoft.com/office/powerpoint/2010/main" val="3598380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Amendment 2 continued</a:t>
            </a:r>
            <a:endParaRPr lang="en-GB" dirty="0"/>
          </a:p>
        </p:txBody>
      </p:sp>
      <p:sp>
        <p:nvSpPr>
          <p:cNvPr id="3" name="Content Placeholder 2"/>
          <p:cNvSpPr>
            <a:spLocks noGrp="1"/>
          </p:cNvSpPr>
          <p:nvPr>
            <p:ph idx="1"/>
          </p:nvPr>
        </p:nvSpPr>
        <p:spPr/>
        <p:txBody>
          <a:bodyPr/>
          <a:lstStyle/>
          <a:p>
            <a:r>
              <a:rPr lang="en-GB" dirty="0" smtClean="0"/>
              <a:t>Bradley proposes that the conditional A</a:t>
            </a:r>
            <a:r>
              <a:rPr lang="en-GB" dirty="0" smtClean="0">
                <a:sym typeface="Wingdings" panose="05000000000000000000" pitchFamily="2" charset="2"/>
              </a:rPr>
              <a:t>B can be represented by the set of </a:t>
            </a:r>
            <a:r>
              <a:rPr lang="en-GB" i="1" dirty="0" smtClean="0">
                <a:sym typeface="Wingdings" panose="05000000000000000000" pitchFamily="2" charset="2"/>
              </a:rPr>
              <a:t>pairs</a:t>
            </a:r>
            <a:r>
              <a:rPr lang="en-GB" dirty="0" smtClean="0">
                <a:sym typeface="Wingdings" panose="05000000000000000000" pitchFamily="2" charset="2"/>
              </a:rPr>
              <a:t> of worlds, &lt;</a:t>
            </a:r>
            <a:r>
              <a:rPr lang="en-GB" dirty="0" err="1" smtClean="0">
                <a:sym typeface="Wingdings" panose="05000000000000000000" pitchFamily="2" charset="2"/>
              </a:rPr>
              <a:t>wi</a:t>
            </a:r>
            <a:r>
              <a:rPr lang="en-GB" dirty="0" smtClean="0">
                <a:sym typeface="Wingdings" panose="05000000000000000000" pitchFamily="2" charset="2"/>
              </a:rPr>
              <a:t>, </a:t>
            </a:r>
            <a:r>
              <a:rPr lang="en-GB" dirty="0" err="1" smtClean="0">
                <a:sym typeface="Wingdings" panose="05000000000000000000" pitchFamily="2" charset="2"/>
              </a:rPr>
              <a:t>wj</a:t>
            </a:r>
            <a:r>
              <a:rPr lang="en-GB" dirty="0" smtClean="0">
                <a:sym typeface="Wingdings" panose="05000000000000000000" pitchFamily="2" charset="2"/>
              </a:rPr>
              <a:t>&gt; such that if </a:t>
            </a:r>
            <a:r>
              <a:rPr lang="en-GB" dirty="0" err="1" smtClean="0">
                <a:sym typeface="Wingdings" panose="05000000000000000000" pitchFamily="2" charset="2"/>
              </a:rPr>
              <a:t>wi</a:t>
            </a:r>
            <a:r>
              <a:rPr lang="en-GB" dirty="0" smtClean="0">
                <a:sym typeface="Wingdings" panose="05000000000000000000" pitchFamily="2" charset="2"/>
              </a:rPr>
              <a:t> is the actual world, and </a:t>
            </a:r>
            <a:r>
              <a:rPr lang="en-GB" dirty="0" err="1" smtClean="0">
                <a:sym typeface="Wingdings" panose="05000000000000000000" pitchFamily="2" charset="2"/>
              </a:rPr>
              <a:t>wj</a:t>
            </a:r>
            <a:r>
              <a:rPr lang="en-GB" dirty="0" smtClean="0">
                <a:sym typeface="Wingdings" panose="05000000000000000000" pitchFamily="2" charset="2"/>
              </a:rPr>
              <a:t> is the world that would be actual if A were true, B is true.</a:t>
            </a:r>
            <a:endParaRPr lang="en-GB" dirty="0"/>
          </a:p>
        </p:txBody>
      </p:sp>
    </p:spTree>
    <p:extLst>
      <p:ext uri="{BB962C8B-B14F-4D97-AF65-F5344CB8AC3E}">
        <p14:creationId xmlns:p14="http://schemas.microsoft.com/office/powerpoint/2010/main" val="4187111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types of uncertainty</a:t>
            </a:r>
            <a:endParaRPr lang="en-GB" dirty="0"/>
          </a:p>
        </p:txBody>
      </p:sp>
      <p:sp>
        <p:nvSpPr>
          <p:cNvPr id="3" name="Content Placeholder 2"/>
          <p:cNvSpPr>
            <a:spLocks noGrp="1"/>
          </p:cNvSpPr>
          <p:nvPr>
            <p:ph idx="1"/>
          </p:nvPr>
        </p:nvSpPr>
        <p:spPr/>
        <p:txBody>
          <a:bodyPr>
            <a:normAutofit/>
          </a:bodyPr>
          <a:lstStyle/>
          <a:p>
            <a:r>
              <a:rPr lang="en-GB" dirty="0" smtClean="0"/>
              <a:t>are involved in assessing a conditional A</a:t>
            </a:r>
            <a:r>
              <a:rPr lang="en-GB" dirty="0" smtClean="0">
                <a:sym typeface="Wingdings" panose="05000000000000000000" pitchFamily="2" charset="2"/>
              </a:rPr>
              <a:t>B: uncertainty about the facts—about which world is actual; and uncertainty about what would be the case if some supposition were true. We have a probability distribution over the facts; and we have a probability distribution over the candidate A-worlds. These combine into a joint probability distribution over the order pairs.</a:t>
            </a:r>
            <a:endParaRPr lang="en-GB" dirty="0"/>
          </a:p>
        </p:txBody>
      </p:sp>
    </p:spTree>
    <p:extLst>
      <p:ext uri="{BB962C8B-B14F-4D97-AF65-F5344CB8AC3E}">
        <p14:creationId xmlns:p14="http://schemas.microsoft.com/office/powerpoint/2010/main" val="661801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a:t>
            </a:r>
            <a:r>
              <a:rPr lang="en-GB" dirty="0" smtClean="0">
                <a:sym typeface="Wingdings" panose="05000000000000000000" pitchFamily="2" charset="2"/>
              </a:rPr>
              <a:t>B</a:t>
            </a:r>
            <a:endParaRPr lang="en-GB" dirty="0"/>
          </a:p>
        </p:txBody>
      </p:sp>
      <p:sp>
        <p:nvSpPr>
          <p:cNvPr id="3" name="Content Placeholder 2"/>
          <p:cNvSpPr>
            <a:spLocks noGrp="1"/>
          </p:cNvSpPr>
          <p:nvPr>
            <p:ph idx="1"/>
          </p:nvPr>
        </p:nvSpPr>
        <p:spPr/>
        <p:txBody>
          <a:bodyPr/>
          <a:lstStyle/>
          <a:p>
            <a:r>
              <a:rPr lang="en-GB" dirty="0" smtClean="0"/>
              <a:t>There are 3 possible worlds; but four possibilities.</a:t>
            </a:r>
          </a:p>
          <a:p>
            <a:endParaRPr lang="en-GB" dirty="0"/>
          </a:p>
          <a:p>
            <a:r>
              <a:rPr lang="en-GB" dirty="0" smtClean="0"/>
              <a:t>w1		A,B	&lt;w1,w1&gt;	T</a:t>
            </a:r>
          </a:p>
          <a:p>
            <a:r>
              <a:rPr lang="en-GB" dirty="0" smtClean="0"/>
              <a:t>w2		A,¬B	&lt;w2,w2&gt;	F</a:t>
            </a:r>
          </a:p>
          <a:p>
            <a:r>
              <a:rPr lang="en-GB" dirty="0" smtClean="0"/>
              <a:t>w3		¬A	&lt;w3,w1&gt;	T</a:t>
            </a:r>
            <a:endParaRPr lang="en-GB" dirty="0"/>
          </a:p>
          <a:p>
            <a:r>
              <a:rPr lang="en-GB" dirty="0" smtClean="0"/>
              <a:t>                          &lt;w3,w2&gt;	F</a:t>
            </a:r>
          </a:p>
        </p:txBody>
      </p:sp>
    </p:spTree>
    <p:extLst>
      <p:ext uri="{BB962C8B-B14F-4D97-AF65-F5344CB8AC3E}">
        <p14:creationId xmlns:p14="http://schemas.microsoft.com/office/powerpoint/2010/main" val="32696582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rules governing this entity</a:t>
            </a:r>
            <a:endParaRPr lang="en-GB" dirty="0"/>
          </a:p>
        </p:txBody>
      </p:sp>
      <p:sp>
        <p:nvSpPr>
          <p:cNvPr id="3" name="Content Placeholder 2"/>
          <p:cNvSpPr>
            <a:spLocks noGrp="1"/>
          </p:cNvSpPr>
          <p:nvPr>
            <p:ph idx="1"/>
          </p:nvPr>
        </p:nvSpPr>
        <p:spPr/>
        <p:txBody>
          <a:bodyPr/>
          <a:lstStyle/>
          <a:p>
            <a:r>
              <a:rPr lang="en-GB" dirty="0" smtClean="0"/>
              <a:t>First, </a:t>
            </a:r>
            <a:r>
              <a:rPr lang="en-GB" dirty="0" err="1" smtClean="0"/>
              <a:t>centering</a:t>
            </a:r>
            <a:r>
              <a:rPr lang="en-GB" dirty="0" smtClean="0"/>
              <a:t>: if A is true, the ‘nearest’ A-world is the actual world. The conditional is true/false depending on whether B is actually true/false.</a:t>
            </a:r>
          </a:p>
          <a:p>
            <a:r>
              <a:rPr lang="en-GB" dirty="0" smtClean="0"/>
              <a:t>Second: </a:t>
            </a:r>
            <a:r>
              <a:rPr lang="en-GB" b="1" dirty="0" smtClean="0"/>
              <a:t>the probability of A</a:t>
            </a:r>
            <a:r>
              <a:rPr lang="en-GB" b="1" dirty="0" smtClean="0">
                <a:sym typeface="Wingdings" panose="05000000000000000000" pitchFamily="2" charset="2"/>
              </a:rPr>
              <a:t>B given A is the same as the probability of AB given ¬A; the probability of the conditional is independent of its antecedent</a:t>
            </a:r>
            <a:r>
              <a:rPr lang="en-GB" dirty="0" smtClean="0">
                <a:sym typeface="Wingdings" panose="05000000000000000000" pitchFamily="2" charset="2"/>
              </a:rPr>
              <a:t>.</a:t>
            </a:r>
            <a:endParaRPr lang="en-GB" dirty="0"/>
          </a:p>
        </p:txBody>
      </p:sp>
    </p:spTree>
    <p:extLst>
      <p:ext uri="{BB962C8B-B14F-4D97-AF65-F5344CB8AC3E}">
        <p14:creationId xmlns:p14="http://schemas.microsoft.com/office/powerpoint/2010/main" val="1299385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Comments</a:t>
            </a:r>
            <a:endParaRPr lang="en-GB" dirty="0"/>
          </a:p>
        </p:txBody>
      </p:sp>
      <p:sp>
        <p:nvSpPr>
          <p:cNvPr id="3" name="Content Placeholder 2"/>
          <p:cNvSpPr>
            <a:spLocks noGrp="1"/>
          </p:cNvSpPr>
          <p:nvPr>
            <p:ph idx="1"/>
          </p:nvPr>
        </p:nvSpPr>
        <p:spPr/>
        <p:txBody>
          <a:bodyPr>
            <a:normAutofit/>
          </a:bodyPr>
          <a:lstStyle/>
          <a:p>
            <a:r>
              <a:rPr lang="en-GB" dirty="0" smtClean="0"/>
              <a:t>(1) This is enough to guarantee that p(A</a:t>
            </a:r>
            <a:r>
              <a:rPr lang="en-GB" dirty="0" smtClean="0">
                <a:sym typeface="Wingdings" panose="05000000000000000000" pitchFamily="2" charset="2"/>
              </a:rPr>
              <a:t>B) = p(B/A)</a:t>
            </a:r>
            <a:endParaRPr lang="en-GB" dirty="0" smtClean="0"/>
          </a:p>
          <a:p>
            <a:r>
              <a:rPr lang="en-GB" dirty="0" smtClean="0"/>
              <a:t>(</a:t>
            </a:r>
            <a:r>
              <a:rPr lang="en-GB" dirty="0"/>
              <a:t>2</a:t>
            </a:r>
            <a:r>
              <a:rPr lang="en-GB" dirty="0" smtClean="0"/>
              <a:t>) This is a weaker independence condition than was built into the last proposal, and is immune from the counterexamples</a:t>
            </a:r>
          </a:p>
          <a:p>
            <a:r>
              <a:rPr lang="en-GB" dirty="0" smtClean="0"/>
              <a:t>(3) No treatment of the conditional an ordinary proposition has this result</a:t>
            </a:r>
            <a:endParaRPr lang="en-GB" dirty="0"/>
          </a:p>
        </p:txBody>
      </p:sp>
    </p:spTree>
    <p:extLst>
      <p:ext uri="{BB962C8B-B14F-4D97-AF65-F5344CB8AC3E}">
        <p14:creationId xmlns:p14="http://schemas.microsoft.com/office/powerpoint/2010/main" val="286807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Principal vice</a:t>
            </a:r>
            <a:endParaRPr lang="en-GB" dirty="0"/>
          </a:p>
        </p:txBody>
      </p:sp>
      <p:sp>
        <p:nvSpPr>
          <p:cNvPr id="3" name="Content Placeholder 2"/>
          <p:cNvSpPr>
            <a:spLocks noGrp="1"/>
          </p:cNvSpPr>
          <p:nvPr>
            <p:ph idx="1"/>
          </p:nvPr>
        </p:nvSpPr>
        <p:spPr/>
        <p:txBody>
          <a:bodyPr>
            <a:normAutofit lnSpcReduction="10000"/>
          </a:bodyPr>
          <a:lstStyle/>
          <a:p>
            <a:r>
              <a:rPr lang="en-GB" dirty="0" smtClean="0"/>
              <a:t>No account of how to assess embedded conditionals, either in terms of truth values or in terms of probabilities</a:t>
            </a:r>
          </a:p>
          <a:p>
            <a:r>
              <a:rPr lang="en-GB" dirty="0" smtClean="0"/>
              <a:t>‘It’s more probable than not that if the gardener did it he used a spade and if the cook did it he used a knife.’ No </a:t>
            </a:r>
            <a:r>
              <a:rPr lang="en-GB" dirty="0" smtClean="0"/>
              <a:t>theory, either </a:t>
            </a:r>
            <a:r>
              <a:rPr lang="en-GB" dirty="0" smtClean="0"/>
              <a:t>of truth conditions or probability, for this.</a:t>
            </a:r>
          </a:p>
          <a:p>
            <a:r>
              <a:rPr lang="en-GB" dirty="0" smtClean="0"/>
              <a:t>We don’t even have a theory of negation of conditionals. </a:t>
            </a:r>
            <a:endParaRPr lang="en-GB" dirty="0"/>
          </a:p>
        </p:txBody>
      </p:sp>
    </p:spTree>
    <p:extLst>
      <p:ext uri="{BB962C8B-B14F-4D97-AF65-F5344CB8AC3E}">
        <p14:creationId xmlns:p14="http://schemas.microsoft.com/office/powerpoint/2010/main" val="570358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Old picture</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There are 4 possible worlds; </a:t>
            </a:r>
          </a:p>
          <a:p>
            <a:pPr lvl="2"/>
            <a:r>
              <a:rPr lang="en-GB" dirty="0" smtClean="0"/>
              <a:t>                                               A</a:t>
            </a:r>
            <a:r>
              <a:rPr lang="en-GB" dirty="0" smtClean="0">
                <a:sym typeface="Wingdings" panose="05000000000000000000" pitchFamily="2" charset="2"/>
              </a:rPr>
              <a:t>B</a:t>
            </a:r>
            <a:endParaRPr lang="en-GB" dirty="0"/>
          </a:p>
          <a:p>
            <a:r>
              <a:rPr lang="en-GB" dirty="0" smtClean="0"/>
              <a:t>w1		A,B	&lt;w1,w1&gt;	T</a:t>
            </a:r>
          </a:p>
          <a:p>
            <a:r>
              <a:rPr lang="en-GB" dirty="0" smtClean="0"/>
              <a:t>w2		A,¬B	&lt;w2,w2&gt;	F</a:t>
            </a:r>
          </a:p>
          <a:p>
            <a:r>
              <a:rPr lang="en-GB" dirty="0" smtClean="0"/>
              <a:t>w3		¬A	&lt;w3,w1&gt;	T</a:t>
            </a:r>
            <a:endParaRPr lang="en-GB" dirty="0"/>
          </a:p>
          <a:p>
            <a:r>
              <a:rPr lang="en-GB" dirty="0" smtClean="0"/>
              <a:t> w4          ¬A      &lt;w3,w2&gt;	F</a:t>
            </a:r>
          </a:p>
        </p:txBody>
      </p:sp>
    </p:spTree>
    <p:extLst>
      <p:ext uri="{BB962C8B-B14F-4D97-AF65-F5344CB8AC3E}">
        <p14:creationId xmlns:p14="http://schemas.microsoft.com/office/powerpoint/2010/main" val="13968493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a:t>
            </a:r>
            <a:r>
              <a:rPr lang="en-GB" dirty="0" smtClean="0">
                <a:sym typeface="Wingdings" panose="05000000000000000000" pitchFamily="2" charset="2"/>
              </a:rPr>
              <a:t>B)&amp;(¬AB)</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If you cross your fingers we’ll make our connection and if you don’t cross your fingers we’ll make our connection.</a:t>
            </a:r>
          </a:p>
          <a:p>
            <a:r>
              <a:rPr lang="en-GB" dirty="0" smtClean="0"/>
              <a:t>4 possible worlds</a:t>
            </a:r>
          </a:p>
          <a:p>
            <a:r>
              <a:rPr lang="en-GB" dirty="0" smtClean="0"/>
              <a:t>We need ordered triples &lt;</a:t>
            </a:r>
            <a:r>
              <a:rPr lang="en-GB" dirty="0" err="1" smtClean="0"/>
              <a:t>wi</a:t>
            </a:r>
            <a:r>
              <a:rPr lang="en-GB" dirty="0" smtClean="0"/>
              <a:t>, </a:t>
            </a:r>
            <a:r>
              <a:rPr lang="en-GB" dirty="0" err="1" smtClean="0"/>
              <a:t>wj</a:t>
            </a:r>
            <a:r>
              <a:rPr lang="en-GB" dirty="0" smtClean="0"/>
              <a:t>, </a:t>
            </a:r>
            <a:r>
              <a:rPr lang="en-GB" dirty="0" err="1" smtClean="0"/>
              <a:t>wk</a:t>
            </a:r>
            <a:r>
              <a:rPr lang="en-GB" dirty="0" smtClean="0"/>
              <a:t>&gt; such that </a:t>
            </a:r>
            <a:r>
              <a:rPr lang="en-GB" dirty="0" err="1" smtClean="0"/>
              <a:t>wi</a:t>
            </a:r>
            <a:r>
              <a:rPr lang="en-GB" dirty="0" smtClean="0"/>
              <a:t> is actual and </a:t>
            </a:r>
            <a:r>
              <a:rPr lang="en-GB" dirty="0" err="1" smtClean="0"/>
              <a:t>wj</a:t>
            </a:r>
            <a:r>
              <a:rPr lang="en-GB" dirty="0" smtClean="0"/>
              <a:t> is the nearest A-world and </a:t>
            </a:r>
            <a:r>
              <a:rPr lang="en-GB" dirty="0" err="1" smtClean="0"/>
              <a:t>wk</a:t>
            </a:r>
            <a:r>
              <a:rPr lang="en-GB" dirty="0" smtClean="0"/>
              <a:t> is the nearest ¬A-world.</a:t>
            </a:r>
          </a:p>
          <a:p>
            <a:r>
              <a:rPr lang="en-GB" dirty="0" smtClean="0"/>
              <a:t>One possibility is the actual world is A, B. Then we give 1 to the nearest ¬A-world being B, and 0 to the nearest ¬A-world being ¬B. That’s enough to show how it differs from proposal 2 which gives ¬A</a:t>
            </a:r>
            <a:r>
              <a:rPr lang="en-GB" dirty="0" smtClean="0">
                <a:sym typeface="Wingdings" panose="05000000000000000000" pitchFamily="2" charset="2"/>
              </a:rPr>
              <a:t>B the same value, p(B</a:t>
            </a:r>
            <a:r>
              <a:rPr lang="en-GB" dirty="0" smtClean="0">
                <a:sym typeface="Symbol"/>
              </a:rPr>
              <a:t>A) in all worlds in which A is false.</a:t>
            </a:r>
            <a:endParaRPr lang="en-GB" dirty="0"/>
          </a:p>
        </p:txBody>
      </p:sp>
    </p:spTree>
    <p:extLst>
      <p:ext uri="{BB962C8B-B14F-4D97-AF65-F5344CB8AC3E}">
        <p14:creationId xmlns:p14="http://schemas.microsoft.com/office/powerpoint/2010/main" val="1060122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496944" cy="6463308"/>
          </a:xfrm>
          <a:prstGeom prst="rect">
            <a:avLst/>
          </a:prstGeom>
          <a:noFill/>
        </p:spPr>
        <p:txBody>
          <a:bodyPr wrap="square" rtlCol="0">
            <a:spAutoFit/>
          </a:bodyPr>
          <a:lstStyle/>
          <a:p>
            <a:r>
              <a:rPr lang="en-GB" sz="2400" dirty="0" smtClean="0"/>
              <a:t>Suppose </a:t>
            </a:r>
            <a:r>
              <a:rPr lang="en-GB" sz="2400" dirty="0"/>
              <a:t>p(B</a:t>
            </a:r>
            <a:r>
              <a:rPr lang="en-GB" sz="2400" dirty="0">
                <a:sym typeface="Symbol"/>
              </a:rPr>
              <a:t></a:t>
            </a:r>
            <a:r>
              <a:rPr lang="en-GB" sz="2400" dirty="0"/>
              <a:t>A) = p(B</a:t>
            </a:r>
            <a:r>
              <a:rPr lang="en-GB" sz="2400" dirty="0">
                <a:sym typeface="Symbol"/>
              </a:rPr>
              <a:t></a:t>
            </a:r>
            <a:r>
              <a:rPr lang="en-GB" sz="2400" dirty="0"/>
              <a:t>¬A) = p(B) = </a:t>
            </a:r>
            <a:r>
              <a:rPr lang="en-GB" sz="2400" dirty="0" smtClean="0"/>
              <a:t>0.8, </a:t>
            </a:r>
            <a:r>
              <a:rPr lang="en-GB" sz="2400" dirty="0"/>
              <a:t>and let p(A) = 0.5</a:t>
            </a:r>
          </a:p>
          <a:p>
            <a:r>
              <a:rPr lang="en-GB" sz="2400" dirty="0"/>
              <a:t>What about p((A</a:t>
            </a:r>
            <a:r>
              <a:rPr lang="en-GB" sz="2400" dirty="0">
                <a:sym typeface="Wingdings"/>
              </a:rPr>
              <a:t></a:t>
            </a:r>
            <a:r>
              <a:rPr lang="en-GB" sz="2400" dirty="0"/>
              <a:t>B)&amp;(¬A</a:t>
            </a:r>
            <a:r>
              <a:rPr lang="en-GB" sz="2400" dirty="0">
                <a:sym typeface="Wingdings"/>
              </a:rPr>
              <a:t></a:t>
            </a:r>
            <a:r>
              <a:rPr lang="en-GB" sz="2400" dirty="0"/>
              <a:t>B)) (call it C</a:t>
            </a:r>
            <a:r>
              <a:rPr lang="en-GB" sz="2400" dirty="0" smtClean="0"/>
              <a:t>)? (NB this slide is here merely to show how to display the truth conditions of the conjunction.)</a:t>
            </a:r>
            <a:endParaRPr lang="en-GB" sz="2400" dirty="0"/>
          </a:p>
          <a:p>
            <a:r>
              <a:rPr lang="en-GB" sz="2400" dirty="0"/>
              <a:t> </a:t>
            </a:r>
          </a:p>
          <a:p>
            <a:r>
              <a:rPr lang="en-GB" sz="2400" dirty="0"/>
              <a:t>To </a:t>
            </a:r>
            <a:r>
              <a:rPr lang="en-GB" sz="2400" dirty="0" smtClean="0"/>
              <a:t>assess </a:t>
            </a:r>
            <a:r>
              <a:rPr lang="en-GB" sz="2400" dirty="0"/>
              <a:t>this, we need ordered triples, &lt;</a:t>
            </a:r>
            <a:r>
              <a:rPr lang="en-GB" sz="2400" dirty="0" err="1"/>
              <a:t>wi</a:t>
            </a:r>
            <a:r>
              <a:rPr lang="en-GB" sz="2400" dirty="0"/>
              <a:t>, </a:t>
            </a:r>
            <a:r>
              <a:rPr lang="en-GB" sz="2400" dirty="0" err="1"/>
              <a:t>wj</a:t>
            </a:r>
            <a:r>
              <a:rPr lang="en-GB" sz="2400" dirty="0"/>
              <a:t>, </a:t>
            </a:r>
            <a:r>
              <a:rPr lang="en-GB" sz="2400" dirty="0" err="1"/>
              <a:t>wk</a:t>
            </a:r>
            <a:r>
              <a:rPr lang="en-GB" sz="2400" dirty="0"/>
              <a:t>&gt; which represent the possibility that </a:t>
            </a:r>
            <a:r>
              <a:rPr lang="en-GB" sz="2400" dirty="0" err="1"/>
              <a:t>wi</a:t>
            </a:r>
            <a:r>
              <a:rPr lang="en-GB" sz="2400" dirty="0"/>
              <a:t> is actual, </a:t>
            </a:r>
            <a:r>
              <a:rPr lang="en-GB" sz="2400" dirty="0" err="1"/>
              <a:t>wj</a:t>
            </a:r>
            <a:r>
              <a:rPr lang="en-GB" sz="2400" dirty="0"/>
              <a:t> is the </a:t>
            </a:r>
            <a:r>
              <a:rPr lang="en-GB" sz="2400" dirty="0" smtClean="0"/>
              <a:t>nearest </a:t>
            </a:r>
            <a:r>
              <a:rPr lang="en-GB" sz="2400" dirty="0"/>
              <a:t>A-world and </a:t>
            </a:r>
            <a:r>
              <a:rPr lang="en-GB" sz="2400" dirty="0" err="1"/>
              <a:t>wk</a:t>
            </a:r>
            <a:r>
              <a:rPr lang="en-GB" sz="2400" dirty="0"/>
              <a:t> is the </a:t>
            </a:r>
            <a:r>
              <a:rPr lang="en-GB" sz="2400" dirty="0" smtClean="0"/>
              <a:t>nearest </a:t>
            </a:r>
            <a:r>
              <a:rPr lang="en-GB" sz="2400" dirty="0"/>
              <a:t>¬A-world. Given </a:t>
            </a:r>
            <a:r>
              <a:rPr lang="en-GB" sz="2400" dirty="0" err="1"/>
              <a:t>centering</a:t>
            </a:r>
            <a:r>
              <a:rPr lang="en-GB" sz="2400" dirty="0"/>
              <a:t>, we have the following possibilities:</a:t>
            </a:r>
          </a:p>
          <a:p>
            <a:r>
              <a:rPr lang="en-GB" dirty="0"/>
              <a:t> </a:t>
            </a:r>
            <a:r>
              <a:rPr lang="en-GB" dirty="0" smtClean="0"/>
              <a:t> </a:t>
            </a:r>
            <a:endParaRPr lang="en-GB" dirty="0"/>
          </a:p>
          <a:p>
            <a:r>
              <a:rPr lang="en-GB" dirty="0" smtClean="0"/>
              <a:t>					A</a:t>
            </a:r>
            <a:r>
              <a:rPr lang="en-GB" dirty="0">
                <a:sym typeface="Wingdings"/>
              </a:rPr>
              <a:t></a:t>
            </a:r>
            <a:r>
              <a:rPr lang="en-GB" dirty="0" smtClean="0"/>
              <a:t>B	 </a:t>
            </a:r>
            <a:r>
              <a:rPr lang="en-GB" dirty="0"/>
              <a:t>¬A</a:t>
            </a:r>
            <a:r>
              <a:rPr lang="en-GB" dirty="0">
                <a:sym typeface="Wingdings"/>
              </a:rPr>
              <a:t></a:t>
            </a:r>
            <a:r>
              <a:rPr lang="en-GB" dirty="0" smtClean="0"/>
              <a:t>B 	C</a:t>
            </a:r>
            <a:endParaRPr lang="en-GB" dirty="0"/>
          </a:p>
          <a:p>
            <a:r>
              <a:rPr lang="en-GB" dirty="0"/>
              <a:t>w1 (0.4) A&amp;B </a:t>
            </a:r>
            <a:r>
              <a:rPr lang="en-GB" dirty="0" smtClean="0"/>
              <a:t>	&lt;</a:t>
            </a:r>
            <a:r>
              <a:rPr lang="en-GB" dirty="0"/>
              <a:t>w1, w1, w3</a:t>
            </a:r>
            <a:r>
              <a:rPr lang="en-GB" dirty="0" smtClean="0"/>
              <a:t>&gt;		   T 	     T	T</a:t>
            </a:r>
            <a:endParaRPr lang="en-GB" dirty="0"/>
          </a:p>
          <a:p>
            <a:r>
              <a:rPr lang="en-GB" dirty="0"/>
              <a:t>	</a:t>
            </a:r>
            <a:r>
              <a:rPr lang="en-GB" dirty="0" smtClean="0"/>
              <a:t>	&lt;w1</a:t>
            </a:r>
            <a:r>
              <a:rPr lang="en-GB" dirty="0"/>
              <a:t>, w1, w4&gt;	</a:t>
            </a:r>
            <a:r>
              <a:rPr lang="en-GB" dirty="0" smtClean="0"/>
              <a:t>	   T	     F	F</a:t>
            </a:r>
            <a:endParaRPr lang="en-GB" dirty="0"/>
          </a:p>
          <a:p>
            <a:r>
              <a:rPr lang="en-GB" dirty="0"/>
              <a:t>w2 (0.1) A&amp;¬</a:t>
            </a:r>
            <a:r>
              <a:rPr lang="en-GB" dirty="0" smtClean="0"/>
              <a:t>B	&lt;</a:t>
            </a:r>
            <a:r>
              <a:rPr lang="en-GB" dirty="0"/>
              <a:t>w2, w2, w3</a:t>
            </a:r>
            <a:r>
              <a:rPr lang="en-GB" dirty="0" smtClean="0"/>
              <a:t>&gt;		   F	     T	F</a:t>
            </a:r>
            <a:endParaRPr lang="en-GB" dirty="0"/>
          </a:p>
          <a:p>
            <a:r>
              <a:rPr lang="en-GB" dirty="0" smtClean="0"/>
              <a:t>		&lt;</a:t>
            </a:r>
            <a:r>
              <a:rPr lang="en-GB" dirty="0"/>
              <a:t>w2, w2, w4&gt;	</a:t>
            </a:r>
            <a:r>
              <a:rPr lang="en-GB" dirty="0" smtClean="0"/>
              <a:t>	   F 	     F	F </a:t>
            </a:r>
            <a:endParaRPr lang="en-GB" dirty="0"/>
          </a:p>
          <a:p>
            <a:r>
              <a:rPr lang="en-GB" dirty="0"/>
              <a:t>w3 (0.4) ¬</a:t>
            </a:r>
            <a:r>
              <a:rPr lang="en-GB" dirty="0" smtClean="0"/>
              <a:t>A&amp;B	&lt;</a:t>
            </a:r>
            <a:r>
              <a:rPr lang="en-GB" dirty="0"/>
              <a:t>w3, w1, w3&gt; </a:t>
            </a:r>
            <a:r>
              <a:rPr lang="en-GB" dirty="0" smtClean="0"/>
              <a:t>		   T	     T	T</a:t>
            </a:r>
            <a:endParaRPr lang="en-GB" dirty="0"/>
          </a:p>
          <a:p>
            <a:r>
              <a:rPr lang="en-GB" dirty="0" smtClean="0"/>
              <a:t>		&lt;</a:t>
            </a:r>
            <a:r>
              <a:rPr lang="en-GB" dirty="0"/>
              <a:t>w3, w2, w3&gt;	</a:t>
            </a:r>
            <a:r>
              <a:rPr lang="en-GB" dirty="0" smtClean="0"/>
              <a:t>	   F	     T	F</a:t>
            </a:r>
            <a:endParaRPr lang="en-GB" dirty="0"/>
          </a:p>
          <a:p>
            <a:r>
              <a:rPr lang="en-GB" dirty="0"/>
              <a:t>w4 (0.1) ¬A&amp;¬</a:t>
            </a:r>
            <a:r>
              <a:rPr lang="en-GB" dirty="0" smtClean="0"/>
              <a:t>B	&lt;</a:t>
            </a:r>
            <a:r>
              <a:rPr lang="en-GB" dirty="0"/>
              <a:t>w4, w1, w4</a:t>
            </a:r>
            <a:r>
              <a:rPr lang="en-GB" dirty="0" smtClean="0"/>
              <a:t>&gt;		   T	     F	F</a:t>
            </a:r>
            <a:r>
              <a:rPr lang="en-GB" dirty="0"/>
              <a:t>	   </a:t>
            </a:r>
          </a:p>
          <a:p>
            <a:r>
              <a:rPr lang="en-GB" dirty="0" smtClean="0"/>
              <a:t>		&lt;</a:t>
            </a:r>
            <a:r>
              <a:rPr lang="en-GB" dirty="0"/>
              <a:t>w4, w2, w4&gt; </a:t>
            </a:r>
            <a:r>
              <a:rPr lang="en-GB" dirty="0" smtClean="0"/>
              <a:t> 		   F 	     F	F</a:t>
            </a:r>
            <a:r>
              <a:rPr lang="en-GB" dirty="0"/>
              <a:t>	</a:t>
            </a:r>
          </a:p>
          <a:p>
            <a:endParaRPr lang="en-GB" dirty="0"/>
          </a:p>
        </p:txBody>
      </p:sp>
    </p:spTree>
    <p:extLst>
      <p:ext uri="{BB962C8B-B14F-4D97-AF65-F5344CB8AC3E}">
        <p14:creationId xmlns:p14="http://schemas.microsoft.com/office/powerpoint/2010/main" val="3016884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3</a:t>
            </a:r>
            <a:r>
              <a:rPr lang="en-GB" baseline="30000" dirty="0" smtClean="0"/>
              <a:t>rd</a:t>
            </a:r>
            <a:r>
              <a:rPr lang="en-GB" dirty="0" smtClean="0"/>
              <a:t> amendment: indeterminacy</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If I pick a red ball it will have a black spot. (90%)</a:t>
            </a:r>
          </a:p>
          <a:p>
            <a:r>
              <a:rPr lang="en-GB" dirty="0" smtClean="0"/>
              <a:t>If I had picked a red ball, it would have had a black spot.</a:t>
            </a:r>
          </a:p>
          <a:p>
            <a:endParaRPr lang="en-GB" dirty="0" smtClean="0"/>
          </a:p>
          <a:p>
            <a:r>
              <a:rPr lang="en-GB" dirty="0" smtClean="0"/>
              <a:t>If you approach the dog will bite you. (v. likely)</a:t>
            </a:r>
          </a:p>
          <a:p>
            <a:r>
              <a:rPr lang="en-GB" dirty="0" smtClean="0"/>
              <a:t>If I had approached the dog would have bitten me.</a:t>
            </a:r>
          </a:p>
          <a:p>
            <a:endParaRPr lang="en-GB" dirty="0"/>
          </a:p>
          <a:p>
            <a:r>
              <a:rPr lang="en-GB" dirty="0" smtClean="0"/>
              <a:t>If you have the operation you will be cured. (90%)</a:t>
            </a:r>
          </a:p>
          <a:p>
            <a:r>
              <a:rPr lang="en-GB" dirty="0" smtClean="0"/>
              <a:t>If you had had the operation, you would have been cured.</a:t>
            </a:r>
            <a:endParaRPr lang="en-GB" dirty="0"/>
          </a:p>
        </p:txBody>
      </p:sp>
    </p:spTree>
    <p:extLst>
      <p:ext uri="{BB962C8B-B14F-4D97-AF65-F5344CB8AC3E}">
        <p14:creationId xmlns:p14="http://schemas.microsoft.com/office/powerpoint/2010/main" val="2802857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Reasons for no determinate truth value</a:t>
            </a:r>
            <a:endParaRPr lang="en-GB" dirty="0"/>
          </a:p>
        </p:txBody>
      </p:sp>
      <p:sp>
        <p:nvSpPr>
          <p:cNvPr id="3" name="Content Placeholder 2"/>
          <p:cNvSpPr>
            <a:spLocks noGrp="1"/>
          </p:cNvSpPr>
          <p:nvPr>
            <p:ph idx="1"/>
          </p:nvPr>
        </p:nvSpPr>
        <p:spPr/>
        <p:txBody>
          <a:bodyPr>
            <a:normAutofit lnSpcReduction="10000"/>
          </a:bodyPr>
          <a:lstStyle/>
          <a:p>
            <a:r>
              <a:rPr lang="en-GB" dirty="0" smtClean="0"/>
              <a:t>1. Indeterminism</a:t>
            </a:r>
          </a:p>
          <a:p>
            <a:r>
              <a:rPr lang="en-GB" dirty="0" smtClean="0"/>
              <a:t>2. Determinism but still no saying exactly what my hand movements would have been</a:t>
            </a:r>
          </a:p>
          <a:p>
            <a:r>
              <a:rPr lang="en-GB" dirty="0" smtClean="0"/>
              <a:t>3. Determinism but vocabulary of conditional not suited to </a:t>
            </a:r>
            <a:r>
              <a:rPr lang="en-GB" dirty="0" err="1" smtClean="0"/>
              <a:t>subsumption</a:t>
            </a:r>
            <a:r>
              <a:rPr lang="en-GB" dirty="0" smtClean="0"/>
              <a:t> under deterministic laws.</a:t>
            </a:r>
          </a:p>
          <a:p>
            <a:r>
              <a:rPr lang="en-GB" dirty="0" smtClean="0"/>
              <a:t>4. Determinism but antecedent highly general: ‘If I had had another child it would have been a girl’</a:t>
            </a:r>
          </a:p>
          <a:p>
            <a:endParaRPr lang="en-GB" dirty="0"/>
          </a:p>
          <a:p>
            <a:endParaRPr lang="en-GB" dirty="0"/>
          </a:p>
          <a:p>
            <a:endParaRPr lang="en-GB" dirty="0"/>
          </a:p>
        </p:txBody>
      </p:sp>
    </p:spTree>
    <p:extLst>
      <p:ext uri="{BB962C8B-B14F-4D97-AF65-F5344CB8AC3E}">
        <p14:creationId xmlns:p14="http://schemas.microsoft.com/office/powerpoint/2010/main" val="141258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Fits well with my views on another kind of indeterminacy: vagueness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 give ‘degree of closeness to clear truth’ probabilistic structure. </a:t>
            </a:r>
          </a:p>
          <a:p>
            <a:r>
              <a:rPr lang="en-GB" dirty="0" smtClean="0"/>
              <a:t>(One motivation: analogy between the lottery paradox and the </a:t>
            </a:r>
            <a:r>
              <a:rPr lang="en-GB" dirty="0" err="1" smtClean="0"/>
              <a:t>sorites</a:t>
            </a:r>
            <a:r>
              <a:rPr lang="en-GB" dirty="0" smtClean="0"/>
              <a:t> paradox.)</a:t>
            </a:r>
          </a:p>
          <a:p>
            <a:r>
              <a:rPr lang="en-GB" dirty="0" smtClean="0"/>
              <a:t>The probabilistic aspect of this counterfactual indeterminacy lends added support to giving degrees of closeness to clear truth probabilistic structure. It’s obviously probabilistic in the counterfactual case. There can be </a:t>
            </a:r>
            <a:r>
              <a:rPr lang="en-GB" dirty="0" err="1" smtClean="0"/>
              <a:t>probabiities</a:t>
            </a:r>
            <a:r>
              <a:rPr lang="en-GB" dirty="0" smtClean="0"/>
              <a:t> without outcomes</a:t>
            </a:r>
            <a:endParaRPr lang="en-GB" dirty="0"/>
          </a:p>
          <a:p>
            <a:pPr marL="0" indent="0">
              <a:buNone/>
            </a:pPr>
            <a:r>
              <a:rPr lang="en-GB" dirty="0" smtClean="0"/>
              <a:t>	</a:t>
            </a:r>
          </a:p>
          <a:p>
            <a:endParaRPr lang="en-GB" dirty="0"/>
          </a:p>
        </p:txBody>
      </p:sp>
    </p:spTree>
    <p:extLst>
      <p:ext uri="{BB962C8B-B14F-4D97-AF65-F5344CB8AC3E}">
        <p14:creationId xmlns:p14="http://schemas.microsoft.com/office/powerpoint/2010/main" val="3513803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approach to truth conditions that I and many others share about vagueness supports Bradley’s approach to truth conditions for conditionals even in the presence of indeterminacy.</a:t>
            </a:r>
            <a:endParaRPr lang="en-GB" dirty="0"/>
          </a:p>
        </p:txBody>
      </p:sp>
    </p:spTree>
    <p:extLst>
      <p:ext uri="{BB962C8B-B14F-4D97-AF65-F5344CB8AC3E}">
        <p14:creationId xmlns:p14="http://schemas.microsoft.com/office/powerpoint/2010/main" val="1540772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Truth conditions for a borderline case: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Red or orange—but not determinate which.</a:t>
            </a:r>
          </a:p>
          <a:p>
            <a:r>
              <a:rPr lang="en-GB" dirty="0" smtClean="0"/>
              <a:t>Red or not red—but not D which</a:t>
            </a:r>
          </a:p>
          <a:p>
            <a:r>
              <a:rPr lang="en-GB" dirty="0" smtClean="0"/>
              <a:t>True or false that it’s red—bot not D which</a:t>
            </a:r>
          </a:p>
          <a:p>
            <a:r>
              <a:rPr lang="en-GB" dirty="0" smtClean="0"/>
              <a:t>You give truth conditions in the usual way for e.g.</a:t>
            </a:r>
          </a:p>
          <a:p>
            <a:pPr marL="0" indent="0">
              <a:buNone/>
            </a:pPr>
            <a:r>
              <a:rPr lang="en-GB" dirty="0" smtClean="0"/>
              <a:t>	Either it’s small and red, or it’s heavy</a:t>
            </a:r>
          </a:p>
          <a:p>
            <a:pPr marL="0" indent="0">
              <a:buNone/>
            </a:pPr>
            <a:r>
              <a:rPr lang="en-GB" dirty="0" smtClean="0"/>
              <a:t>But it may be indeterminate which </a:t>
            </a:r>
            <a:r>
              <a:rPr lang="en-GB" dirty="0" smtClean="0"/>
              <a:t>line of the truth table obtains, </a:t>
            </a:r>
            <a:r>
              <a:rPr lang="en-GB" dirty="0" err="1" smtClean="0"/>
              <a:t>i.e</a:t>
            </a:r>
            <a:r>
              <a:rPr lang="en-GB" dirty="0" smtClean="0"/>
              <a:t> what the truth value of </a:t>
            </a:r>
            <a:r>
              <a:rPr lang="en-GB" dirty="0" smtClean="0"/>
              <a:t>the statement is. </a:t>
            </a:r>
            <a:r>
              <a:rPr lang="en-GB" dirty="0" smtClean="0"/>
              <a:t> </a:t>
            </a:r>
            <a:endParaRPr lang="en-GB" dirty="0" smtClean="0"/>
          </a:p>
          <a:p>
            <a:r>
              <a:rPr lang="en-GB" dirty="0" smtClean="0"/>
              <a:t>There is a last noonish second—but not D which it is.</a:t>
            </a:r>
            <a:endParaRPr lang="en-GB" dirty="0"/>
          </a:p>
        </p:txBody>
      </p:sp>
    </p:spTree>
    <p:extLst>
      <p:ext uri="{BB962C8B-B14F-4D97-AF65-F5344CB8AC3E}">
        <p14:creationId xmlns:p14="http://schemas.microsoft.com/office/powerpoint/2010/main" val="21415430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1 second after noon is noonish. 10000 seconds after noon is not noonish. </a:t>
            </a:r>
          </a:p>
          <a:p>
            <a:r>
              <a:rPr lang="en-GB" dirty="0" smtClean="0"/>
              <a:t>Therefore, it’s not the case that for all n, if n seconds after noon is noonish, n+1 seconds after noon is noonish.</a:t>
            </a:r>
          </a:p>
          <a:p>
            <a:r>
              <a:rPr lang="en-GB" dirty="0" smtClean="0"/>
              <a:t>Therefore, for some n, n seconds after noon is noonish and n+1 seconds after noon </a:t>
            </a:r>
            <a:r>
              <a:rPr lang="en-GB" dirty="0" err="1" smtClean="0"/>
              <a:t>isnot</a:t>
            </a:r>
            <a:r>
              <a:rPr lang="en-GB" dirty="0" smtClean="0"/>
              <a:t> noonish.</a:t>
            </a:r>
          </a:p>
          <a:p>
            <a:r>
              <a:rPr lang="en-GB" dirty="0" smtClean="0"/>
              <a:t>Therefore, there is a last noonish second—but it is not determinate which second that is.</a:t>
            </a:r>
            <a:endParaRPr lang="en-GB" dirty="0"/>
          </a:p>
        </p:txBody>
      </p:sp>
    </p:spTree>
    <p:extLst>
      <p:ext uri="{BB962C8B-B14F-4D97-AF65-F5344CB8AC3E}">
        <p14:creationId xmlns:p14="http://schemas.microsoft.com/office/powerpoint/2010/main" val="30821466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on indeterminacy</a:t>
            </a:r>
            <a:endParaRPr lang="en-GB" dirty="0"/>
          </a:p>
        </p:txBody>
      </p:sp>
      <p:sp>
        <p:nvSpPr>
          <p:cNvPr id="3" name="Content Placeholder 2"/>
          <p:cNvSpPr>
            <a:spLocks noGrp="1"/>
          </p:cNvSpPr>
          <p:nvPr>
            <p:ph idx="1"/>
          </p:nvPr>
        </p:nvSpPr>
        <p:spPr/>
        <p:txBody>
          <a:bodyPr/>
          <a:lstStyle/>
          <a:p>
            <a:pPr marL="0" indent="0">
              <a:buNone/>
            </a:pPr>
            <a:r>
              <a:rPr lang="en-GB" dirty="0" smtClean="0"/>
              <a:t>There is a last noonish second, a shortest tall man, etc., but it is indeterminate which. Similarly, there is way the world would have been if A were true, but it is (often) indeterminate which. But it makes perfect sense to have a probability distribution over the candidates. </a:t>
            </a:r>
          </a:p>
          <a:p>
            <a:pPr marL="0" indent="0">
              <a:buNone/>
            </a:pPr>
            <a:r>
              <a:rPr lang="en-GB" dirty="0" smtClean="0"/>
              <a:t> </a:t>
            </a:r>
            <a:endParaRPr lang="en-GB" dirty="0"/>
          </a:p>
        </p:txBody>
      </p:sp>
    </p:spTree>
    <p:extLst>
      <p:ext uri="{BB962C8B-B14F-4D97-AF65-F5344CB8AC3E}">
        <p14:creationId xmlns:p14="http://schemas.microsoft.com/office/powerpoint/2010/main" val="181177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Negation</a:t>
            </a:r>
            <a:endParaRPr lang="en-GB" dirty="0"/>
          </a:p>
        </p:txBody>
      </p:sp>
      <p:sp>
        <p:nvSpPr>
          <p:cNvPr id="3" name="Content Placeholder 2"/>
          <p:cNvSpPr>
            <a:spLocks noGrp="1"/>
          </p:cNvSpPr>
          <p:nvPr>
            <p:ph idx="1"/>
          </p:nvPr>
        </p:nvSpPr>
        <p:spPr/>
        <p:txBody>
          <a:bodyPr/>
          <a:lstStyle/>
          <a:p>
            <a:r>
              <a:rPr lang="en-GB" dirty="0" smtClean="0"/>
              <a:t>One can </a:t>
            </a:r>
            <a:r>
              <a:rPr lang="en-GB" i="1" dirty="0" smtClean="0"/>
              <a:t>propose</a:t>
            </a:r>
            <a:r>
              <a:rPr lang="en-GB" dirty="0" smtClean="0"/>
              <a:t> to read ‘It’s not the case that if A, B’ as ‘If A, then ¬B’; others have suggested that it is rather ‘If A, then it might be that ¬B’. I think the latter is wrong and the former is OK. Consider:</a:t>
            </a:r>
          </a:p>
          <a:p>
            <a:r>
              <a:rPr lang="en-GB" dirty="0" smtClean="0"/>
              <a:t>Will Jane accept if she is offered the job?</a:t>
            </a:r>
          </a:p>
          <a:p>
            <a:r>
              <a:rPr lang="en-GB" dirty="0" smtClean="0"/>
              <a:t>I think so; but she might not (accept if she’s offered the job).</a:t>
            </a:r>
          </a:p>
          <a:p>
            <a:pPr marL="0" indent="0">
              <a:buNone/>
            </a:pPr>
            <a:endParaRPr lang="en-GB" dirty="0"/>
          </a:p>
        </p:txBody>
      </p:sp>
    </p:spTree>
    <p:extLst>
      <p:ext uri="{BB962C8B-B14F-4D97-AF65-F5344CB8AC3E}">
        <p14:creationId xmlns:p14="http://schemas.microsoft.com/office/powerpoint/2010/main" val="2819530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this approach</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Smooth theory of negations, conjunctions and disjunctions of conditionals, of conditionals embedded in conditionals, and quantification.</a:t>
            </a:r>
          </a:p>
          <a:p>
            <a:r>
              <a:rPr lang="en-GB" dirty="0" smtClean="0"/>
              <a:t> Probability is probability of truth.</a:t>
            </a:r>
          </a:p>
          <a:p>
            <a:r>
              <a:rPr lang="en-GB" dirty="0" smtClean="0"/>
              <a:t> Validity is necessary preservation of truth, and thus Adams’s probabilistic criterion of validity is demonstrably satisfied. Thus, the uncertainty of a conjunction can’t exceed the sum of the uncertainties of the conjuncts; a disjunction of conditionals cannot be more probable than the sum of the probabilities of the </a:t>
            </a:r>
            <a:r>
              <a:rPr lang="en-GB" dirty="0" err="1" smtClean="0"/>
              <a:t>disjuncts</a:t>
            </a:r>
            <a:r>
              <a:rPr lang="en-GB" dirty="0" smtClean="0"/>
              <a:t>.</a:t>
            </a:r>
          </a:p>
          <a:p>
            <a:r>
              <a:rPr lang="en-GB" dirty="0" smtClean="0"/>
              <a:t> If </a:t>
            </a:r>
            <a:r>
              <a:rPr lang="en-GB" dirty="0"/>
              <a:t>B</a:t>
            </a:r>
            <a:r>
              <a:rPr lang="en-GB" dirty="0" smtClean="0"/>
              <a:t> is true in/false in all A-worlds, the conditional is straightforwardly true/false. Plenty others may be straightforwardly true/false.</a:t>
            </a:r>
          </a:p>
          <a:p>
            <a:r>
              <a:rPr lang="en-GB" dirty="0" smtClean="0"/>
              <a:t> The many uncertain or indeterminate ones come out with the right probability. We needn’t have a bad conscience about saying ‘that’s true/that’s false’ or ‘that’s probably true/probably false’</a:t>
            </a:r>
            <a:endParaRPr lang="en-GB" dirty="0"/>
          </a:p>
        </p:txBody>
      </p:sp>
    </p:spTree>
    <p:extLst>
      <p:ext uri="{BB962C8B-B14F-4D97-AF65-F5344CB8AC3E}">
        <p14:creationId xmlns:p14="http://schemas.microsoft.com/office/powerpoint/2010/main" val="4170642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a:t>
            </a:r>
            <a:endParaRPr lang="en-GB" dirty="0"/>
          </a:p>
        </p:txBody>
      </p:sp>
      <p:sp>
        <p:nvSpPr>
          <p:cNvPr id="3" name="Content Placeholder 2"/>
          <p:cNvSpPr>
            <a:spLocks noGrp="1"/>
          </p:cNvSpPr>
          <p:nvPr>
            <p:ph idx="1"/>
          </p:nvPr>
        </p:nvSpPr>
        <p:spPr/>
        <p:txBody>
          <a:bodyPr/>
          <a:lstStyle/>
          <a:p>
            <a:r>
              <a:rPr lang="en-GB" dirty="0" smtClean="0"/>
              <a:t>The construction is immensely complicated to work with.</a:t>
            </a:r>
          </a:p>
          <a:p>
            <a:r>
              <a:rPr lang="en-GB" dirty="0" smtClean="0"/>
              <a:t>Richard Bradley, ‘Multi-dimensional Possible-World Semantics for Conditionals’. </a:t>
            </a:r>
            <a:r>
              <a:rPr lang="en-GB" i="1" dirty="0" smtClean="0"/>
              <a:t>Philosophical Review</a:t>
            </a:r>
            <a:r>
              <a:rPr lang="en-GB" dirty="0" smtClean="0"/>
              <a:t> 2012</a:t>
            </a:r>
          </a:p>
          <a:p>
            <a:r>
              <a:rPr lang="en-GB" dirty="0" smtClean="0"/>
              <a:t>But it is a sort of possibility proof, which shows that the embedding objection can be met.</a:t>
            </a:r>
          </a:p>
          <a:p>
            <a:pPr marL="0" indent="0">
              <a:buNone/>
            </a:pPr>
            <a:endParaRPr lang="en-GB" dirty="0"/>
          </a:p>
        </p:txBody>
      </p:sp>
    </p:spTree>
    <p:extLst>
      <p:ext uri="{BB962C8B-B14F-4D97-AF65-F5344CB8AC3E}">
        <p14:creationId xmlns:p14="http://schemas.microsoft.com/office/powerpoint/2010/main" val="30355882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practice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Maybe we just rely on the constraints of the probabilistic theory of validity, and other intuitive constraints: the probability of a conjunction can’t exceed that of the conjuncts; </a:t>
            </a:r>
          </a:p>
          <a:p>
            <a:r>
              <a:rPr lang="en-GB" dirty="0" smtClean="0"/>
              <a:t>u((A</a:t>
            </a:r>
            <a:r>
              <a:rPr lang="en-GB" dirty="0" smtClean="0">
                <a:sym typeface="Wingdings" panose="05000000000000000000" pitchFamily="2" charset="2"/>
              </a:rPr>
              <a:t>B)&amp;(CD) </a:t>
            </a:r>
            <a:r>
              <a:rPr lang="en-GB" dirty="0" smtClean="0">
                <a:latin typeface="Times New Roman"/>
                <a:cs typeface="Times New Roman"/>
                <a:sym typeface="Wingdings" panose="05000000000000000000" pitchFamily="2" charset="2"/>
              </a:rPr>
              <a:t>≤ u(AB) + u(CD); (where u, uncertainty, is 1 – probability)</a:t>
            </a:r>
          </a:p>
          <a:p>
            <a:r>
              <a:rPr lang="en-GB" dirty="0" smtClean="0">
                <a:latin typeface="Times New Roman"/>
                <a:cs typeface="Times New Roman"/>
                <a:sym typeface="Wingdings" panose="05000000000000000000" pitchFamily="2" charset="2"/>
              </a:rPr>
              <a:t>a few more special cases: if the antecedents are the same the probability of the conjunction is p(B&amp;C/A); if p(AB) = 1 the probability of the conjunction is p(D/C), etc..</a:t>
            </a:r>
            <a:endParaRPr lang="en-GB" dirty="0"/>
          </a:p>
        </p:txBody>
      </p:sp>
    </p:spTree>
    <p:extLst>
      <p:ext uri="{BB962C8B-B14F-4D97-AF65-F5344CB8AC3E}">
        <p14:creationId xmlns:p14="http://schemas.microsoft.com/office/powerpoint/2010/main" val="525227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a:t>
            </a:r>
            <a:endParaRPr lang="en-GB" dirty="0"/>
          </a:p>
        </p:txBody>
      </p:sp>
      <p:sp>
        <p:nvSpPr>
          <p:cNvPr id="3" name="Subtitle 2"/>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1130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r>
              <a:rPr lang="en-GB" dirty="0" smtClean="0"/>
              <a:t>1</a:t>
            </a:r>
            <a:r>
              <a:rPr lang="en-GB" baseline="30000" dirty="0" smtClean="0"/>
              <a:t>st</a:t>
            </a:r>
            <a:r>
              <a:rPr lang="en-GB" dirty="0" smtClean="0"/>
              <a:t> semantic proposal</a:t>
            </a:r>
            <a:endParaRPr lang="en-GB" dirty="0"/>
          </a:p>
        </p:txBody>
      </p:sp>
      <p:sp>
        <p:nvSpPr>
          <p:cNvPr id="3" name="Content Placeholder 2"/>
          <p:cNvSpPr>
            <a:spLocks noGrp="1"/>
          </p:cNvSpPr>
          <p:nvPr>
            <p:ph idx="1"/>
          </p:nvPr>
        </p:nvSpPr>
        <p:spPr>
          <a:xfrm>
            <a:off x="251520" y="836712"/>
            <a:ext cx="8229600" cy="5544616"/>
          </a:xfrm>
        </p:spPr>
        <p:txBody>
          <a:bodyPr>
            <a:normAutofit lnSpcReduction="10000"/>
          </a:bodyPr>
          <a:lstStyle/>
          <a:p>
            <a:r>
              <a:rPr lang="en-GB" dirty="0" smtClean="0"/>
              <a:t>De </a:t>
            </a:r>
            <a:r>
              <a:rPr lang="en-GB" dirty="0" err="1" smtClean="0"/>
              <a:t>Finetti</a:t>
            </a:r>
            <a:r>
              <a:rPr lang="en-GB" dirty="0" smtClean="0"/>
              <a:t> 1935, reinvented by </a:t>
            </a:r>
            <a:r>
              <a:rPr lang="en-GB" dirty="0" err="1" smtClean="0"/>
              <a:t>Belnap</a:t>
            </a:r>
            <a:r>
              <a:rPr lang="en-GB" dirty="0" smtClean="0"/>
              <a:t> 1970, et al. See Milne 1997; McDermott 1998; and more.</a:t>
            </a:r>
          </a:p>
          <a:p>
            <a:r>
              <a:rPr lang="en-GB" dirty="0" smtClean="0"/>
              <a:t>A</a:t>
            </a:r>
            <a:r>
              <a:rPr lang="en-GB" dirty="0" smtClean="0">
                <a:sym typeface="Wingdings" pitchFamily="2" charset="2"/>
              </a:rPr>
              <a:t>B is true if A&amp;B, false if A&amp;¬B, undefined if ¬A. </a:t>
            </a:r>
          </a:p>
          <a:p>
            <a:r>
              <a:rPr lang="en-GB" dirty="0" smtClean="0">
                <a:sym typeface="Wingdings" pitchFamily="2" charset="2"/>
              </a:rPr>
              <a:t>A	B	AB</a:t>
            </a:r>
          </a:p>
          <a:p>
            <a:r>
              <a:rPr lang="en-GB" dirty="0" smtClean="0">
                <a:sym typeface="Wingdings" pitchFamily="2" charset="2"/>
              </a:rPr>
              <a:t>T	T	   T</a:t>
            </a:r>
          </a:p>
          <a:p>
            <a:r>
              <a:rPr lang="en-GB" dirty="0" smtClean="0">
                <a:sym typeface="Wingdings" pitchFamily="2" charset="2"/>
              </a:rPr>
              <a:t>T	F	   F</a:t>
            </a:r>
          </a:p>
          <a:p>
            <a:r>
              <a:rPr lang="en-GB" dirty="0" smtClean="0">
                <a:sym typeface="Wingdings" pitchFamily="2" charset="2"/>
              </a:rPr>
              <a:t>F	T	   U</a:t>
            </a:r>
          </a:p>
          <a:p>
            <a:r>
              <a:rPr lang="en-GB" dirty="0" smtClean="0">
                <a:sym typeface="Wingdings" pitchFamily="2" charset="2"/>
              </a:rPr>
              <a:t>F	F	   U</a:t>
            </a:r>
          </a:p>
          <a:p>
            <a:endParaRPr lang="en-GB" dirty="0" smtClean="0">
              <a:sym typeface="Wingdings" pitchFamily="2" charset="2"/>
            </a:endParaRPr>
          </a:p>
          <a:p>
            <a:endParaRPr lang="en-GB" dirty="0" smtClean="0">
              <a:sym typeface="Wingdings" pitchFamily="2" charset="2"/>
            </a:endParaRPr>
          </a:p>
        </p:txBody>
      </p:sp>
    </p:spTree>
    <p:extLst>
      <p:ext uri="{BB962C8B-B14F-4D97-AF65-F5344CB8AC3E}">
        <p14:creationId xmlns:p14="http://schemas.microsoft.com/office/powerpoint/2010/main" val="1563464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547664" y="116632"/>
            <a:ext cx="5040560" cy="4401205"/>
          </a:xfrm>
          <a:prstGeom prst="rect">
            <a:avLst/>
          </a:prstGeom>
          <a:noFill/>
        </p:spPr>
        <p:txBody>
          <a:bodyPr wrap="square" rtlCol="0">
            <a:spAutoFit/>
          </a:bodyPr>
          <a:lstStyle/>
          <a:p>
            <a:r>
              <a:rPr lang="en-GB" sz="2800" dirty="0" smtClean="0"/>
              <a:t>A     B     A</a:t>
            </a:r>
            <a:r>
              <a:rPr lang="en-GB" sz="2800" dirty="0" smtClean="0">
                <a:sym typeface="Wingdings" pitchFamily="2" charset="2"/>
              </a:rPr>
              <a:t>B    ¬A     A&amp;B     </a:t>
            </a:r>
            <a:r>
              <a:rPr lang="en-GB" sz="2800" dirty="0" err="1" smtClean="0">
                <a:sym typeface="Wingdings" pitchFamily="2" charset="2"/>
              </a:rPr>
              <a:t>AvB</a:t>
            </a:r>
            <a:r>
              <a:rPr lang="en-GB" sz="2800" dirty="0" smtClean="0">
                <a:sym typeface="Wingdings" pitchFamily="2" charset="2"/>
              </a:rPr>
              <a:t> T      </a:t>
            </a:r>
            <a:r>
              <a:rPr lang="en-GB" sz="2800" dirty="0" err="1" smtClean="0">
                <a:sym typeface="Wingdings" pitchFamily="2" charset="2"/>
              </a:rPr>
              <a:t>T</a:t>
            </a:r>
            <a:r>
              <a:rPr lang="en-GB" sz="2800" dirty="0" smtClean="0">
                <a:sym typeface="Wingdings" pitchFamily="2" charset="2"/>
              </a:rPr>
              <a:t>          </a:t>
            </a:r>
            <a:r>
              <a:rPr lang="en-GB" sz="2800" dirty="0" err="1" smtClean="0">
                <a:sym typeface="Wingdings" pitchFamily="2" charset="2"/>
              </a:rPr>
              <a:t>T</a:t>
            </a:r>
            <a:r>
              <a:rPr lang="en-GB" sz="2800" dirty="0" smtClean="0">
                <a:sym typeface="Wingdings" pitchFamily="2" charset="2"/>
              </a:rPr>
              <a:t>        F        T           </a:t>
            </a:r>
            <a:r>
              <a:rPr lang="en-GB" sz="2800" dirty="0" err="1" smtClean="0">
                <a:sym typeface="Wingdings" pitchFamily="2" charset="2"/>
              </a:rPr>
              <a:t>T</a:t>
            </a:r>
            <a:endParaRPr lang="en-GB" sz="2800" dirty="0" smtClean="0">
              <a:sym typeface="Wingdings" pitchFamily="2" charset="2"/>
            </a:endParaRPr>
          </a:p>
          <a:p>
            <a:r>
              <a:rPr lang="en-GB" sz="2800" dirty="0" smtClean="0">
                <a:sym typeface="Wingdings" pitchFamily="2" charset="2"/>
              </a:rPr>
              <a:t>T      F          </a:t>
            </a:r>
            <a:r>
              <a:rPr lang="en-GB" sz="2800" dirty="0" err="1" smtClean="0">
                <a:sym typeface="Wingdings" pitchFamily="2" charset="2"/>
              </a:rPr>
              <a:t>F</a:t>
            </a:r>
            <a:r>
              <a:rPr lang="en-GB" sz="2800" dirty="0" smtClean="0">
                <a:sym typeface="Wingdings" pitchFamily="2" charset="2"/>
              </a:rPr>
              <a:t>        T        F           T</a:t>
            </a:r>
          </a:p>
          <a:p>
            <a:r>
              <a:rPr lang="en-GB" sz="2800" dirty="0" smtClean="0">
                <a:sym typeface="Wingdings" pitchFamily="2" charset="2"/>
              </a:rPr>
              <a:t>T      U         </a:t>
            </a:r>
            <a:r>
              <a:rPr lang="en-GB" sz="2800" dirty="0" err="1" smtClean="0">
                <a:sym typeface="Wingdings" pitchFamily="2" charset="2"/>
              </a:rPr>
              <a:t>U</a:t>
            </a:r>
            <a:r>
              <a:rPr lang="en-GB" sz="2800" dirty="0" smtClean="0">
                <a:sym typeface="Wingdings" pitchFamily="2" charset="2"/>
              </a:rPr>
              <a:t>       F        U           T</a:t>
            </a:r>
          </a:p>
          <a:p>
            <a:r>
              <a:rPr lang="en-GB" sz="2800" dirty="0" smtClean="0">
                <a:sym typeface="Wingdings" pitchFamily="2" charset="2"/>
              </a:rPr>
              <a:t>F      T          U       T        F           T</a:t>
            </a:r>
          </a:p>
          <a:p>
            <a:r>
              <a:rPr lang="en-GB" sz="2800" dirty="0" smtClean="0">
                <a:sym typeface="Wingdings" pitchFamily="2" charset="2"/>
              </a:rPr>
              <a:t>F      </a:t>
            </a:r>
            <a:r>
              <a:rPr lang="en-GB" sz="2800" dirty="0" err="1" smtClean="0">
                <a:sym typeface="Wingdings" pitchFamily="2" charset="2"/>
              </a:rPr>
              <a:t>F</a:t>
            </a:r>
            <a:r>
              <a:rPr lang="en-GB" sz="2800" dirty="0" smtClean="0">
                <a:sym typeface="Wingdings" pitchFamily="2" charset="2"/>
              </a:rPr>
              <a:t> </a:t>
            </a:r>
            <a:r>
              <a:rPr lang="en-GB" sz="2800" dirty="0">
                <a:sym typeface="Wingdings" pitchFamily="2" charset="2"/>
              </a:rPr>
              <a:t> </a:t>
            </a:r>
            <a:r>
              <a:rPr lang="en-GB" sz="2800" dirty="0" smtClean="0">
                <a:sym typeface="Wingdings" pitchFamily="2" charset="2"/>
              </a:rPr>
              <a:t>        U       T        F           </a:t>
            </a:r>
            <a:r>
              <a:rPr lang="en-GB" sz="2800" dirty="0" err="1" smtClean="0">
                <a:sym typeface="Wingdings" pitchFamily="2" charset="2"/>
              </a:rPr>
              <a:t>F</a:t>
            </a:r>
            <a:r>
              <a:rPr lang="en-GB" sz="2800" dirty="0" smtClean="0">
                <a:sym typeface="Wingdings" pitchFamily="2" charset="2"/>
              </a:rPr>
              <a:t>       </a:t>
            </a:r>
          </a:p>
          <a:p>
            <a:r>
              <a:rPr lang="en-GB" sz="2800" dirty="0" smtClean="0">
                <a:sym typeface="Wingdings" pitchFamily="2" charset="2"/>
              </a:rPr>
              <a:t>F      U         </a:t>
            </a:r>
            <a:r>
              <a:rPr lang="en-GB" sz="2800" dirty="0" err="1" smtClean="0">
                <a:sym typeface="Wingdings" pitchFamily="2" charset="2"/>
              </a:rPr>
              <a:t>U</a:t>
            </a:r>
            <a:r>
              <a:rPr lang="en-GB" sz="2800" dirty="0" smtClean="0">
                <a:sym typeface="Wingdings" pitchFamily="2" charset="2"/>
              </a:rPr>
              <a:t>       T        F           U</a:t>
            </a:r>
          </a:p>
          <a:p>
            <a:r>
              <a:rPr lang="en-GB" sz="2800" dirty="0" smtClean="0">
                <a:sym typeface="Wingdings" pitchFamily="2" charset="2"/>
              </a:rPr>
              <a:t>U     T          U       </a:t>
            </a:r>
            <a:r>
              <a:rPr lang="en-GB" sz="2800" dirty="0" err="1" smtClean="0">
                <a:sym typeface="Wingdings" pitchFamily="2" charset="2"/>
              </a:rPr>
              <a:t>U</a:t>
            </a:r>
            <a:r>
              <a:rPr lang="en-GB" sz="2800" dirty="0" smtClean="0">
                <a:sym typeface="Wingdings" pitchFamily="2" charset="2"/>
              </a:rPr>
              <a:t>       </a:t>
            </a:r>
            <a:r>
              <a:rPr lang="en-GB" sz="2800" dirty="0" err="1" smtClean="0">
                <a:sym typeface="Wingdings" pitchFamily="2" charset="2"/>
              </a:rPr>
              <a:t>U</a:t>
            </a:r>
            <a:r>
              <a:rPr lang="en-GB" sz="2800" dirty="0" smtClean="0">
                <a:sym typeface="Wingdings" pitchFamily="2" charset="2"/>
              </a:rPr>
              <a:t>           T</a:t>
            </a:r>
          </a:p>
          <a:p>
            <a:r>
              <a:rPr lang="en-GB" sz="2800" dirty="0" smtClean="0">
                <a:sym typeface="Wingdings" pitchFamily="2" charset="2"/>
              </a:rPr>
              <a:t>U     F          U       </a:t>
            </a:r>
            <a:r>
              <a:rPr lang="en-GB" sz="2800" dirty="0" err="1" smtClean="0">
                <a:sym typeface="Wingdings" pitchFamily="2" charset="2"/>
              </a:rPr>
              <a:t>U</a:t>
            </a:r>
            <a:r>
              <a:rPr lang="en-GB" sz="2800" dirty="0" smtClean="0">
                <a:sym typeface="Wingdings" pitchFamily="2" charset="2"/>
              </a:rPr>
              <a:t>       F           U</a:t>
            </a:r>
          </a:p>
          <a:p>
            <a:r>
              <a:rPr lang="en-GB" sz="2800" dirty="0" smtClean="0">
                <a:sym typeface="Wingdings" pitchFamily="2" charset="2"/>
              </a:rPr>
              <a:t>U     </a:t>
            </a:r>
            <a:r>
              <a:rPr lang="en-GB" sz="2800" dirty="0" err="1" smtClean="0">
                <a:sym typeface="Wingdings" pitchFamily="2" charset="2"/>
              </a:rPr>
              <a:t>U</a:t>
            </a:r>
            <a:r>
              <a:rPr lang="en-GB" sz="2800" dirty="0" smtClean="0">
                <a:sym typeface="Wingdings" pitchFamily="2" charset="2"/>
              </a:rPr>
              <a:t>         </a:t>
            </a:r>
            <a:r>
              <a:rPr lang="en-GB" sz="2800" dirty="0" err="1" smtClean="0">
                <a:sym typeface="Wingdings" pitchFamily="2" charset="2"/>
              </a:rPr>
              <a:t>U</a:t>
            </a:r>
            <a:r>
              <a:rPr lang="en-GB" sz="2800" dirty="0" smtClean="0">
                <a:sym typeface="Wingdings" pitchFamily="2" charset="2"/>
              </a:rPr>
              <a:t>       </a:t>
            </a:r>
            <a:r>
              <a:rPr lang="en-GB" sz="2800" dirty="0" err="1" smtClean="0">
                <a:sym typeface="Wingdings" pitchFamily="2" charset="2"/>
              </a:rPr>
              <a:t>U</a:t>
            </a:r>
            <a:r>
              <a:rPr lang="en-GB" sz="2800" dirty="0" smtClean="0">
                <a:sym typeface="Wingdings" pitchFamily="2" charset="2"/>
              </a:rPr>
              <a:t>       </a:t>
            </a:r>
            <a:r>
              <a:rPr lang="en-GB" sz="2800" dirty="0" err="1" smtClean="0">
                <a:sym typeface="Wingdings" pitchFamily="2" charset="2"/>
              </a:rPr>
              <a:t>U</a:t>
            </a:r>
            <a:r>
              <a:rPr lang="en-GB" sz="2800" dirty="0" smtClean="0">
                <a:sym typeface="Wingdings" pitchFamily="2" charset="2"/>
              </a:rPr>
              <a:t>          </a:t>
            </a:r>
            <a:r>
              <a:rPr lang="en-GB" sz="2800" dirty="0" err="1" smtClean="0">
                <a:sym typeface="Wingdings" pitchFamily="2" charset="2"/>
              </a:rPr>
              <a:t>U</a:t>
            </a:r>
            <a:endParaRPr lang="en-GB" sz="2800" dirty="0"/>
          </a:p>
        </p:txBody>
      </p:sp>
      <p:cxnSp>
        <p:nvCxnSpPr>
          <p:cNvPr id="4" name="Straight Connector 3"/>
          <p:cNvCxnSpPr/>
          <p:nvPr/>
        </p:nvCxnSpPr>
        <p:spPr>
          <a:xfrm>
            <a:off x="1835696" y="1340768"/>
            <a:ext cx="47525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843808" y="1052736"/>
            <a:ext cx="0" cy="40324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844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 </a:t>
            </a:r>
            <a:r>
              <a:rPr lang="en-GB" dirty="0" err="1" smtClean="0"/>
              <a:t>Finetti</a:t>
            </a:r>
            <a:r>
              <a:rPr lang="en-GB" dirty="0" smtClean="0"/>
              <a:t> continued</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sym typeface="Wingdings" pitchFamily="2" charset="2"/>
              </a:rPr>
              <a:t>The probability of a conditional is not the probability that it’s </a:t>
            </a:r>
            <a:r>
              <a:rPr lang="en-GB" dirty="0" smtClean="0">
                <a:sym typeface="Wingdings" pitchFamily="2" charset="2"/>
              </a:rPr>
              <a:t>true (it is true </a:t>
            </a:r>
            <a:r>
              <a:rPr lang="en-GB" dirty="0" err="1" smtClean="0">
                <a:sym typeface="Wingdings" pitchFamily="2" charset="2"/>
              </a:rPr>
              <a:t>iff</a:t>
            </a:r>
            <a:r>
              <a:rPr lang="en-GB" dirty="0" smtClean="0">
                <a:sym typeface="Wingdings" pitchFamily="2" charset="2"/>
              </a:rPr>
              <a:t> A&amp;B) </a:t>
            </a:r>
            <a:r>
              <a:rPr lang="en-GB" dirty="0">
                <a:sym typeface="Wingdings" pitchFamily="2" charset="2"/>
              </a:rPr>
              <a:t>but the probability that it’s true given that it’s defined, i.e. is either true or false, i.e. the probability of B given A</a:t>
            </a:r>
            <a:r>
              <a:rPr lang="en-GB" dirty="0" smtClean="0">
                <a:sym typeface="Wingdings" pitchFamily="2" charset="2"/>
              </a:rPr>
              <a:t>. It is no fault in a conditional that it is not true, for it’s no fault in a conditional that it has a false antecedent. I say ‘If you press that button there will be an explosion’. A disaster is avoided because, fortunately my remark is not true (you don’t press it). One might worry that the normative dimension of truth is lost</a:t>
            </a:r>
            <a:endParaRPr lang="en-GB" dirty="0">
              <a:sym typeface="Wingdings" pitchFamily="2" charset="2"/>
            </a:endParaRPr>
          </a:p>
          <a:p>
            <a:endParaRPr lang="en-GB" dirty="0"/>
          </a:p>
        </p:txBody>
      </p:sp>
    </p:spTree>
    <p:extLst>
      <p:ext uri="{BB962C8B-B14F-4D97-AF65-F5344CB8AC3E}">
        <p14:creationId xmlns:p14="http://schemas.microsoft.com/office/powerpoint/2010/main" val="330219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 </a:t>
            </a:r>
            <a:r>
              <a:rPr lang="en-GB" dirty="0" err="1" smtClean="0"/>
              <a:t>Finetti</a:t>
            </a:r>
            <a:r>
              <a:rPr lang="en-GB" dirty="0" smtClean="0"/>
              <a:t> continued: more worries</a:t>
            </a:r>
            <a:endParaRPr lang="en-GB" dirty="0"/>
          </a:p>
        </p:txBody>
      </p:sp>
      <p:sp>
        <p:nvSpPr>
          <p:cNvPr id="3" name="Content Placeholder 2"/>
          <p:cNvSpPr>
            <a:spLocks noGrp="1"/>
          </p:cNvSpPr>
          <p:nvPr>
            <p:ph idx="1"/>
          </p:nvPr>
        </p:nvSpPr>
        <p:spPr/>
        <p:txBody>
          <a:bodyPr/>
          <a:lstStyle/>
          <a:p>
            <a:r>
              <a:rPr lang="en-GB" dirty="0" smtClean="0"/>
              <a:t>Even a necessary conditional like ‘If A&amp;B then A’ can fail to be true.</a:t>
            </a:r>
          </a:p>
          <a:p>
            <a:r>
              <a:rPr lang="en-GB" dirty="0" smtClean="0"/>
              <a:t>Validity can’t be necessary preservation of truth, for if it were. ‘If A, B; so A&amp;B’ would be a valid argument.</a:t>
            </a:r>
          </a:p>
          <a:p>
            <a:pPr marL="0" indent="0">
              <a:buNone/>
            </a:pPr>
            <a:r>
              <a:rPr lang="en-GB" dirty="0" smtClean="0"/>
              <a:t>There are more decisive objections when we consider some embedded conditionals on this theory:</a:t>
            </a:r>
            <a:endParaRPr lang="en-GB" dirty="0"/>
          </a:p>
        </p:txBody>
      </p:sp>
    </p:spTree>
    <p:extLst>
      <p:ext uri="{BB962C8B-B14F-4D97-AF65-F5344CB8AC3E}">
        <p14:creationId xmlns:p14="http://schemas.microsoft.com/office/powerpoint/2010/main" val="201309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Problem 1</a:t>
            </a:r>
            <a:endParaRPr lang="en-GB" dirty="0"/>
          </a:p>
        </p:txBody>
      </p:sp>
      <p:sp>
        <p:nvSpPr>
          <p:cNvPr id="3" name="Content Placeholder 2"/>
          <p:cNvSpPr>
            <a:spLocks noGrp="1"/>
          </p:cNvSpPr>
          <p:nvPr>
            <p:ph idx="1"/>
          </p:nvPr>
        </p:nvSpPr>
        <p:spPr>
          <a:xfrm>
            <a:off x="395536" y="836712"/>
            <a:ext cx="8229600" cy="4525963"/>
          </a:xfrm>
        </p:spPr>
        <p:txBody>
          <a:bodyPr>
            <a:normAutofit lnSpcReduction="10000"/>
          </a:bodyPr>
          <a:lstStyle/>
          <a:p>
            <a:r>
              <a:rPr lang="en-GB" dirty="0" smtClean="0"/>
              <a:t>(1) ((A</a:t>
            </a:r>
            <a:r>
              <a:rPr lang="en-GB" dirty="0" smtClean="0">
                <a:sym typeface="Wingdings" pitchFamily="2" charset="2"/>
              </a:rPr>
              <a:t>B)&amp;(¬AC))</a:t>
            </a:r>
          </a:p>
          <a:p>
            <a:r>
              <a:rPr lang="en-GB" dirty="0" smtClean="0">
                <a:sym typeface="Wingdings" pitchFamily="2" charset="2"/>
              </a:rPr>
              <a:t>E.g. mother says ‘If it rains tomorrow we’ll go to the cinema, and if it doesn’t rain we’ll go to the beach’. ((RC)&amp;(¬RB)). You’re pretty confident of this.</a:t>
            </a:r>
          </a:p>
          <a:p>
            <a:r>
              <a:rPr lang="en-GB" dirty="0" smtClean="0">
                <a:sym typeface="Wingdings" pitchFamily="2" charset="2"/>
              </a:rPr>
              <a:t>(1) can’t be true; and it might be false in the unlucky event that R&amp;¬C, or ¬R&amp;¬B.</a:t>
            </a:r>
          </a:p>
          <a:p>
            <a:r>
              <a:rPr lang="en-GB" dirty="0" smtClean="0">
                <a:sym typeface="Wingdings" pitchFamily="2" charset="2"/>
              </a:rPr>
              <a:t>So the probability that it’s true, given that it has a truth value, is 0. That’s crazy.</a:t>
            </a:r>
          </a:p>
          <a:p>
            <a:endParaRPr lang="en-GB" dirty="0"/>
          </a:p>
        </p:txBody>
      </p:sp>
    </p:spTree>
    <p:extLst>
      <p:ext uri="{BB962C8B-B14F-4D97-AF65-F5344CB8AC3E}">
        <p14:creationId xmlns:p14="http://schemas.microsoft.com/office/powerpoint/2010/main" val="2156446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24338</TotalTime>
  <Words>3285</Words>
  <Application>Microsoft Office PowerPoint</Application>
  <PresentationFormat>On-screen Show (4:3)</PresentationFormat>
  <Paragraphs>209</Paragraphs>
  <Slides>43</Slides>
  <Notes>10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Lecture 4: Embedded Conditionals, Uncertainty and Indeterminacy</vt:lpstr>
      <vt:lpstr>Principal virtue</vt:lpstr>
      <vt:lpstr>Principal vice</vt:lpstr>
      <vt:lpstr>Negation</vt:lpstr>
      <vt:lpstr>1st semantic proposal</vt:lpstr>
      <vt:lpstr>PowerPoint Presentation</vt:lpstr>
      <vt:lpstr>De Finetti continued</vt:lpstr>
      <vt:lpstr>De Finetti continued: more worries</vt:lpstr>
      <vt:lpstr>Problem 1</vt:lpstr>
      <vt:lpstr>Problem  2. Valid on this proposal:</vt:lpstr>
      <vt:lpstr>2nd semantic proposal</vt:lpstr>
      <vt:lpstr>2nd proposal</vt:lpstr>
      <vt:lpstr>Example</vt:lpstr>
      <vt:lpstr>2nd proposal continued</vt:lpstr>
      <vt:lpstr>(AB)&amp;(¬AC)</vt:lpstr>
      <vt:lpstr>PowerPoint Presentation</vt:lpstr>
      <vt:lpstr>Another due to Mark Lance</vt:lpstr>
      <vt:lpstr>Another counterexample</vt:lpstr>
      <vt:lpstr>What has gone wrong</vt:lpstr>
      <vt:lpstr>Principled objections</vt:lpstr>
      <vt:lpstr>3rd proposal: Richard Bradley (2012)</vt:lpstr>
      <vt:lpstr>2nd and 3rd amendments</vt:lpstr>
      <vt:lpstr>Why similarity is the wrong notion</vt:lpstr>
      <vt:lpstr>Amendment 2</vt:lpstr>
      <vt:lpstr>Amendment 2 continued</vt:lpstr>
      <vt:lpstr>Two types of uncertainty</vt:lpstr>
      <vt:lpstr>AB</vt:lpstr>
      <vt:lpstr>Two rules governing this entity</vt:lpstr>
      <vt:lpstr>Comments</vt:lpstr>
      <vt:lpstr>Old picture</vt:lpstr>
      <vt:lpstr>(AB)&amp;(¬AB)</vt:lpstr>
      <vt:lpstr>PowerPoint Presentation</vt:lpstr>
      <vt:lpstr> 3rd amendment: indeterminacy</vt:lpstr>
      <vt:lpstr>Reasons for no determinate truth value</vt:lpstr>
      <vt:lpstr>Fits well with my views on another kind of indeterminacy: vagueness</vt:lpstr>
      <vt:lpstr>PowerPoint Presentation</vt:lpstr>
      <vt:lpstr>Truth conditions for a borderline case:</vt:lpstr>
      <vt:lpstr>continued</vt:lpstr>
      <vt:lpstr>More on indeterminacy</vt:lpstr>
      <vt:lpstr>Advantages of this approach</vt:lpstr>
      <vt:lpstr>Disadvantage</vt:lpstr>
      <vt:lpstr>In practice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Indeterminacy, Uncertainty and Conditionals</dc:title>
  <dc:creator>dorothy</dc:creator>
  <cp:lastModifiedBy>dorothy</cp:lastModifiedBy>
  <cp:revision>105</cp:revision>
  <cp:lastPrinted>2019-06-01T13:58:47Z</cp:lastPrinted>
  <dcterms:created xsi:type="dcterms:W3CDTF">2018-10-31T21:41:15Z</dcterms:created>
  <dcterms:modified xsi:type="dcterms:W3CDTF">2019-06-12T21:11:04Z</dcterms:modified>
</cp:coreProperties>
</file>